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y="5143500" cx="9144000"/>
  <p:notesSz cx="6858000" cy="9144000"/>
  <p:embeddedFontLst>
    <p:embeddedFont>
      <p:font typeface="Roboto"/>
      <p:regular r:id="rId28"/>
      <p:bold r:id="rId29"/>
      <p:italic r:id="rId30"/>
      <p:boldItalic r:id="rId31"/>
    </p:embeddedFont>
    <p:embeddedFont>
      <p:font typeface="Amatic SC"/>
      <p:regular r:id="rId32"/>
      <p:bold r:id="rId33"/>
    </p:embeddedFont>
    <p:embeddedFont>
      <p:font typeface="Lato"/>
      <p:regular r:id="rId34"/>
      <p:bold r:id="rId35"/>
      <p:italic r:id="rId36"/>
      <p:boldItalic r:id="rId37"/>
    </p:embeddedFont>
    <p:embeddedFont>
      <p:font typeface="Source Code Pro"/>
      <p:regular r:id="rId38"/>
      <p:bold r:id="rId39"/>
      <p:italic r:id="rId40"/>
      <p:boldItalic r:id="rId41"/>
    </p:embeddedFont>
    <p:embeddedFont>
      <p:font typeface="Century Gothic"/>
      <p:regular r:id="rId42"/>
      <p:bold r:id="rId43"/>
      <p:italic r:id="rId44"/>
      <p:boldItalic r:id="rId4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SourceCodePro-italic.fntdata"/><Relationship Id="rId20" Type="http://schemas.openxmlformats.org/officeDocument/2006/relationships/slide" Target="slides/slide15.xml"/><Relationship Id="rId42" Type="http://schemas.openxmlformats.org/officeDocument/2006/relationships/font" Target="fonts/CenturyGothic-regular.fntdata"/><Relationship Id="rId41" Type="http://schemas.openxmlformats.org/officeDocument/2006/relationships/font" Target="fonts/SourceCodePro-boldItalic.fntdata"/><Relationship Id="rId22" Type="http://schemas.openxmlformats.org/officeDocument/2006/relationships/slide" Target="slides/slide17.xml"/><Relationship Id="rId44" Type="http://schemas.openxmlformats.org/officeDocument/2006/relationships/font" Target="fonts/CenturyGothic-italic.fntdata"/><Relationship Id="rId21" Type="http://schemas.openxmlformats.org/officeDocument/2006/relationships/slide" Target="slides/slide16.xml"/><Relationship Id="rId43" Type="http://schemas.openxmlformats.org/officeDocument/2006/relationships/font" Target="fonts/CenturyGothic-bold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45" Type="http://schemas.openxmlformats.org/officeDocument/2006/relationships/font" Target="fonts/CenturyGothic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Roboto-regular.fntdata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-boldItalic.fntdata"/><Relationship Id="rId30" Type="http://schemas.openxmlformats.org/officeDocument/2006/relationships/font" Target="fonts/Roboto-italic.fntdata"/><Relationship Id="rId11" Type="http://schemas.openxmlformats.org/officeDocument/2006/relationships/slide" Target="slides/slide6.xml"/><Relationship Id="rId33" Type="http://schemas.openxmlformats.org/officeDocument/2006/relationships/font" Target="fonts/AmaticSC-bold.fntdata"/><Relationship Id="rId10" Type="http://schemas.openxmlformats.org/officeDocument/2006/relationships/slide" Target="slides/slide5.xml"/><Relationship Id="rId32" Type="http://schemas.openxmlformats.org/officeDocument/2006/relationships/font" Target="fonts/AmaticSC-regular.fntdata"/><Relationship Id="rId13" Type="http://schemas.openxmlformats.org/officeDocument/2006/relationships/slide" Target="slides/slide8.xml"/><Relationship Id="rId35" Type="http://schemas.openxmlformats.org/officeDocument/2006/relationships/font" Target="fonts/Lato-bold.fntdata"/><Relationship Id="rId12" Type="http://schemas.openxmlformats.org/officeDocument/2006/relationships/slide" Target="slides/slide7.xml"/><Relationship Id="rId34" Type="http://schemas.openxmlformats.org/officeDocument/2006/relationships/font" Target="fonts/Lato-regular.fntdata"/><Relationship Id="rId15" Type="http://schemas.openxmlformats.org/officeDocument/2006/relationships/slide" Target="slides/slide10.xml"/><Relationship Id="rId37" Type="http://schemas.openxmlformats.org/officeDocument/2006/relationships/font" Target="fonts/Lato-boldItalic.fntdata"/><Relationship Id="rId14" Type="http://schemas.openxmlformats.org/officeDocument/2006/relationships/slide" Target="slides/slide9.xml"/><Relationship Id="rId36" Type="http://schemas.openxmlformats.org/officeDocument/2006/relationships/font" Target="fonts/Lato-italic.fntdata"/><Relationship Id="rId17" Type="http://schemas.openxmlformats.org/officeDocument/2006/relationships/slide" Target="slides/slide12.xml"/><Relationship Id="rId39" Type="http://schemas.openxmlformats.org/officeDocument/2006/relationships/font" Target="fonts/SourceCodePro-bold.fntdata"/><Relationship Id="rId16" Type="http://schemas.openxmlformats.org/officeDocument/2006/relationships/slide" Target="slides/slide11.xml"/><Relationship Id="rId38" Type="http://schemas.openxmlformats.org/officeDocument/2006/relationships/font" Target="fonts/SourceCodePro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057ede4691_0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057ede4691_0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g1057ede4691_0_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057ede4691_0_120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g1057ede4691_0_120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057ede4691_0_113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g1057ede4691_0_11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10181e86e26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10181e86e26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g10181e86e26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1057ede4691_0_114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g1057ede4691_0_114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057ede4691_0_115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g1057ede4691_0_115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1057ede4691_0_117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g1057ede4691_0_117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1057ede4691_0_118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g1057ede4691_0_118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057ede4691_0_119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g1057ede4691_0_119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" name="Google Shape;15;p2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16" name="Google Shape;16;p2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7" name="Google Shape;17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1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11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53" name="Google Shape;53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3"/>
          <p:cNvSpPr txBox="1"/>
          <p:nvPr>
            <p:ph type="title"/>
          </p:nvPr>
        </p:nvSpPr>
        <p:spPr>
          <a:xfrm>
            <a:off x="856060" y="457200"/>
            <a:ext cx="7429500" cy="14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58" name="Google Shape;58;p13"/>
          <p:cNvSpPr txBox="1"/>
          <p:nvPr>
            <p:ph idx="1" type="body"/>
          </p:nvPr>
        </p:nvSpPr>
        <p:spPr>
          <a:xfrm>
            <a:off x="856060" y="2000250"/>
            <a:ext cx="7429500" cy="234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42900" lvl="0" marL="457200" rtl="0" algn="l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rtl="0" algn="l">
              <a:spcBef>
                <a:spcPts val="45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rtl="0" algn="l">
              <a:spcBef>
                <a:spcPts val="45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rtl="0" algn="l">
              <a:spcBef>
                <a:spcPts val="45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 algn="l">
              <a:spcBef>
                <a:spcPts val="45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 algn="l">
              <a:spcBef>
                <a:spcPts val="45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 algn="l">
              <a:spcBef>
                <a:spcPts val="45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 algn="l">
              <a:spcBef>
                <a:spcPts val="45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 algn="l">
              <a:spcBef>
                <a:spcPts val="450"/>
              </a:spcBef>
              <a:spcAft>
                <a:spcPts val="45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59" name="Google Shape;59;p13"/>
          <p:cNvSpPr txBox="1"/>
          <p:nvPr>
            <p:ph idx="10" type="dt"/>
          </p:nvPr>
        </p:nvSpPr>
        <p:spPr>
          <a:xfrm>
            <a:off x="6628209" y="4412457"/>
            <a:ext cx="1200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3"/>
          <p:cNvSpPr txBox="1"/>
          <p:nvPr>
            <p:ph idx="11" type="ftr"/>
          </p:nvPr>
        </p:nvSpPr>
        <p:spPr>
          <a:xfrm>
            <a:off x="856059" y="4412457"/>
            <a:ext cx="5657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13"/>
          <p:cNvSpPr txBox="1"/>
          <p:nvPr>
            <p:ph idx="12" type="sldNum"/>
          </p:nvPr>
        </p:nvSpPr>
        <p:spPr>
          <a:xfrm>
            <a:off x="7885510" y="4412457"/>
            <a:ext cx="413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1pPr>
            <a:lvl2pPr lvl="1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2pPr>
            <a:lvl3pPr lvl="2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3pPr>
            <a:lvl4pPr lvl="3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4pPr>
            <a:lvl5pPr lvl="4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5pPr>
            <a:lvl6pPr lvl="5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6pPr>
            <a:lvl7pPr lvl="6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7pPr>
            <a:lvl8pPr lvl="7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8pPr>
            <a:lvl9pPr lvl="8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5" name="Google Shape;65;p14"/>
          <p:cNvSpPr txBox="1"/>
          <p:nvPr>
            <p:ph idx="1" type="subTitle"/>
          </p:nvPr>
        </p:nvSpPr>
        <p:spPr>
          <a:xfrm>
            <a:off x="3371625" y="3105075"/>
            <a:ext cx="2486100" cy="8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6" name="Google Shape;66;p14"/>
          <p:cNvSpPr txBox="1"/>
          <p:nvPr>
            <p:ph type="ctrTitle"/>
          </p:nvPr>
        </p:nvSpPr>
        <p:spPr>
          <a:xfrm>
            <a:off x="3019425" y="1516875"/>
            <a:ext cx="3105300" cy="1435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b="1" sz="40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b="1" sz="40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b="1" sz="40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b="1" sz="40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b="1" sz="40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b="1" sz="40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b="1" sz="40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b="1" sz="40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title"/>
          </p:nvPr>
        </p:nvSpPr>
        <p:spPr>
          <a:xfrm>
            <a:off x="856060" y="457200"/>
            <a:ext cx="7429500" cy="14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entury Gothic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69" name="Google Shape;69;p15"/>
          <p:cNvSpPr txBox="1"/>
          <p:nvPr>
            <p:ph idx="1" type="body"/>
          </p:nvPr>
        </p:nvSpPr>
        <p:spPr>
          <a:xfrm>
            <a:off x="1071961" y="1993900"/>
            <a:ext cx="3441600" cy="432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rtl="0" algn="l">
              <a:spcBef>
                <a:spcPts val="420"/>
              </a:spcBef>
              <a:spcAft>
                <a:spcPts val="0"/>
              </a:spcAft>
              <a:buSzPts val="2100"/>
              <a:buNone/>
              <a:defRPr b="0" sz="2100"/>
            </a:lvl1pPr>
            <a:lvl2pPr indent="-228600" lvl="1" marL="914400" rtl="0" algn="l">
              <a:spcBef>
                <a:spcPts val="450"/>
              </a:spcBef>
              <a:spcAft>
                <a:spcPts val="0"/>
              </a:spcAft>
              <a:buSzPts val="1500"/>
              <a:buNone/>
              <a:defRPr b="1" sz="1500"/>
            </a:lvl2pPr>
            <a:lvl3pPr indent="-228600" lvl="2" marL="1371600" rtl="0" algn="l">
              <a:spcBef>
                <a:spcPts val="450"/>
              </a:spcBef>
              <a:spcAft>
                <a:spcPts val="0"/>
              </a:spcAft>
              <a:buSzPts val="1350"/>
              <a:buNone/>
              <a:defRPr b="1" sz="1350"/>
            </a:lvl3pPr>
            <a:lvl4pPr indent="-228600" lvl="3" marL="1828800" rtl="0" algn="l">
              <a:spcBef>
                <a:spcPts val="450"/>
              </a:spcBef>
              <a:spcAft>
                <a:spcPts val="0"/>
              </a:spcAft>
              <a:buSzPts val="1200"/>
              <a:buNone/>
              <a:defRPr b="1" sz="1200"/>
            </a:lvl4pPr>
            <a:lvl5pPr indent="-228600" lvl="4" marL="2286000" rtl="0" algn="l">
              <a:spcBef>
                <a:spcPts val="450"/>
              </a:spcBef>
              <a:spcAft>
                <a:spcPts val="0"/>
              </a:spcAft>
              <a:buSzPts val="1200"/>
              <a:buNone/>
              <a:defRPr b="1" sz="1200"/>
            </a:lvl5pPr>
            <a:lvl6pPr indent="-228600" lvl="5" marL="2743200" rtl="0" algn="l">
              <a:spcBef>
                <a:spcPts val="450"/>
              </a:spcBef>
              <a:spcAft>
                <a:spcPts val="0"/>
              </a:spcAft>
              <a:buSzPts val="1200"/>
              <a:buNone/>
              <a:defRPr b="1" sz="1200"/>
            </a:lvl6pPr>
            <a:lvl7pPr indent="-228600" lvl="6" marL="3200400" rtl="0" algn="l">
              <a:spcBef>
                <a:spcPts val="450"/>
              </a:spcBef>
              <a:spcAft>
                <a:spcPts val="0"/>
              </a:spcAft>
              <a:buSzPts val="1200"/>
              <a:buNone/>
              <a:defRPr b="1" sz="1200"/>
            </a:lvl7pPr>
            <a:lvl8pPr indent="-228600" lvl="7" marL="3657600" rtl="0" algn="l">
              <a:spcBef>
                <a:spcPts val="450"/>
              </a:spcBef>
              <a:spcAft>
                <a:spcPts val="0"/>
              </a:spcAft>
              <a:buSzPts val="1200"/>
              <a:buNone/>
              <a:defRPr b="1" sz="1200"/>
            </a:lvl8pPr>
            <a:lvl9pPr indent="-228600" lvl="8" marL="4114800" rtl="0" algn="l">
              <a:spcBef>
                <a:spcPts val="450"/>
              </a:spcBef>
              <a:spcAft>
                <a:spcPts val="450"/>
              </a:spcAft>
              <a:buSzPts val="1200"/>
              <a:buNone/>
              <a:defRPr b="1" sz="1200"/>
            </a:lvl9pPr>
          </a:lstStyle>
          <a:p/>
        </p:txBody>
      </p:sp>
      <p:sp>
        <p:nvSpPr>
          <p:cNvPr id="70" name="Google Shape;70;p15"/>
          <p:cNvSpPr txBox="1"/>
          <p:nvPr>
            <p:ph idx="2" type="body"/>
          </p:nvPr>
        </p:nvSpPr>
        <p:spPr>
          <a:xfrm>
            <a:off x="856059" y="2432447"/>
            <a:ext cx="3657600" cy="191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4325" lvl="0" marL="457200" rtl="0" algn="l">
              <a:spcBef>
                <a:spcPts val="270"/>
              </a:spcBef>
              <a:spcAft>
                <a:spcPts val="0"/>
              </a:spcAft>
              <a:buSzPts val="1350"/>
              <a:buChar char="●"/>
              <a:defRPr sz="1350"/>
            </a:lvl1pPr>
            <a:lvl2pPr indent="-304800" lvl="1" marL="914400" rtl="0" algn="l">
              <a:spcBef>
                <a:spcPts val="45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295275" lvl="2" marL="1371600" rtl="0" algn="l">
              <a:spcBef>
                <a:spcPts val="450"/>
              </a:spcBef>
              <a:spcAft>
                <a:spcPts val="0"/>
              </a:spcAft>
              <a:buSzPts val="1050"/>
              <a:buChar char="■"/>
              <a:defRPr sz="1050"/>
            </a:lvl3pPr>
            <a:lvl4pPr indent="-285750" lvl="3" marL="1828800" rtl="0" algn="l">
              <a:spcBef>
                <a:spcPts val="450"/>
              </a:spcBef>
              <a:spcAft>
                <a:spcPts val="0"/>
              </a:spcAft>
              <a:buSzPts val="900"/>
              <a:buChar char="●"/>
              <a:defRPr sz="900"/>
            </a:lvl4pPr>
            <a:lvl5pPr indent="-285750" lvl="4" marL="2286000" rtl="0" algn="l">
              <a:spcBef>
                <a:spcPts val="450"/>
              </a:spcBef>
              <a:spcAft>
                <a:spcPts val="0"/>
              </a:spcAft>
              <a:buSzPts val="900"/>
              <a:buChar char="○"/>
              <a:defRPr sz="900"/>
            </a:lvl5pPr>
            <a:lvl6pPr indent="-285750" lvl="5" marL="2743200" rtl="0" algn="l">
              <a:spcBef>
                <a:spcPts val="450"/>
              </a:spcBef>
              <a:spcAft>
                <a:spcPts val="0"/>
              </a:spcAft>
              <a:buSzPts val="900"/>
              <a:buChar char="■"/>
              <a:defRPr sz="900"/>
            </a:lvl6pPr>
            <a:lvl7pPr indent="-285750" lvl="6" marL="3200400" rtl="0" algn="l">
              <a:spcBef>
                <a:spcPts val="450"/>
              </a:spcBef>
              <a:spcAft>
                <a:spcPts val="0"/>
              </a:spcAft>
              <a:buSzPts val="900"/>
              <a:buChar char="●"/>
              <a:defRPr sz="900"/>
            </a:lvl7pPr>
            <a:lvl8pPr indent="-285750" lvl="7" marL="3657600" rtl="0" algn="l">
              <a:spcBef>
                <a:spcPts val="450"/>
              </a:spcBef>
              <a:spcAft>
                <a:spcPts val="0"/>
              </a:spcAft>
              <a:buSzPts val="900"/>
              <a:buChar char="○"/>
              <a:defRPr sz="900"/>
            </a:lvl8pPr>
            <a:lvl9pPr indent="-285750" lvl="8" marL="4114800" rtl="0" algn="l">
              <a:spcBef>
                <a:spcPts val="450"/>
              </a:spcBef>
              <a:spcAft>
                <a:spcPts val="450"/>
              </a:spcAft>
              <a:buSzPts val="900"/>
              <a:buChar char="■"/>
              <a:defRPr sz="900"/>
            </a:lvl9pPr>
          </a:lstStyle>
          <a:p/>
        </p:txBody>
      </p:sp>
      <p:sp>
        <p:nvSpPr>
          <p:cNvPr id="71" name="Google Shape;71;p15"/>
          <p:cNvSpPr txBox="1"/>
          <p:nvPr>
            <p:ph idx="3" type="body"/>
          </p:nvPr>
        </p:nvSpPr>
        <p:spPr>
          <a:xfrm>
            <a:off x="4832350" y="2000250"/>
            <a:ext cx="3453300" cy="432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rtl="0" algn="l">
              <a:spcBef>
                <a:spcPts val="420"/>
              </a:spcBef>
              <a:spcAft>
                <a:spcPts val="0"/>
              </a:spcAft>
              <a:buSzPts val="2100"/>
              <a:buNone/>
              <a:defRPr b="0" sz="2100"/>
            </a:lvl1pPr>
            <a:lvl2pPr indent="-228600" lvl="1" marL="914400" rtl="0" algn="l">
              <a:spcBef>
                <a:spcPts val="450"/>
              </a:spcBef>
              <a:spcAft>
                <a:spcPts val="0"/>
              </a:spcAft>
              <a:buSzPts val="1500"/>
              <a:buNone/>
              <a:defRPr b="1" sz="1500"/>
            </a:lvl2pPr>
            <a:lvl3pPr indent="-228600" lvl="2" marL="1371600" rtl="0" algn="l">
              <a:spcBef>
                <a:spcPts val="450"/>
              </a:spcBef>
              <a:spcAft>
                <a:spcPts val="0"/>
              </a:spcAft>
              <a:buSzPts val="1350"/>
              <a:buNone/>
              <a:defRPr b="1" sz="1350"/>
            </a:lvl3pPr>
            <a:lvl4pPr indent="-228600" lvl="3" marL="1828800" rtl="0" algn="l">
              <a:spcBef>
                <a:spcPts val="450"/>
              </a:spcBef>
              <a:spcAft>
                <a:spcPts val="0"/>
              </a:spcAft>
              <a:buSzPts val="1200"/>
              <a:buNone/>
              <a:defRPr b="1" sz="1200"/>
            </a:lvl4pPr>
            <a:lvl5pPr indent="-228600" lvl="4" marL="2286000" rtl="0" algn="l">
              <a:spcBef>
                <a:spcPts val="450"/>
              </a:spcBef>
              <a:spcAft>
                <a:spcPts val="0"/>
              </a:spcAft>
              <a:buSzPts val="1200"/>
              <a:buNone/>
              <a:defRPr b="1" sz="1200"/>
            </a:lvl5pPr>
            <a:lvl6pPr indent="-228600" lvl="5" marL="2743200" rtl="0" algn="l">
              <a:spcBef>
                <a:spcPts val="450"/>
              </a:spcBef>
              <a:spcAft>
                <a:spcPts val="0"/>
              </a:spcAft>
              <a:buSzPts val="1200"/>
              <a:buNone/>
              <a:defRPr b="1" sz="1200"/>
            </a:lvl6pPr>
            <a:lvl7pPr indent="-228600" lvl="6" marL="3200400" rtl="0" algn="l">
              <a:spcBef>
                <a:spcPts val="450"/>
              </a:spcBef>
              <a:spcAft>
                <a:spcPts val="0"/>
              </a:spcAft>
              <a:buSzPts val="1200"/>
              <a:buNone/>
              <a:defRPr b="1" sz="1200"/>
            </a:lvl7pPr>
            <a:lvl8pPr indent="-228600" lvl="7" marL="3657600" rtl="0" algn="l">
              <a:spcBef>
                <a:spcPts val="450"/>
              </a:spcBef>
              <a:spcAft>
                <a:spcPts val="0"/>
              </a:spcAft>
              <a:buSzPts val="1200"/>
              <a:buNone/>
              <a:defRPr b="1" sz="1200"/>
            </a:lvl8pPr>
            <a:lvl9pPr indent="-228600" lvl="8" marL="4114800" rtl="0" algn="l">
              <a:spcBef>
                <a:spcPts val="450"/>
              </a:spcBef>
              <a:spcAft>
                <a:spcPts val="450"/>
              </a:spcAft>
              <a:buSzPts val="1200"/>
              <a:buNone/>
              <a:defRPr b="1" sz="1200"/>
            </a:lvl9pPr>
          </a:lstStyle>
          <a:p/>
        </p:txBody>
      </p:sp>
      <p:sp>
        <p:nvSpPr>
          <p:cNvPr id="72" name="Google Shape;72;p15"/>
          <p:cNvSpPr txBox="1"/>
          <p:nvPr>
            <p:ph idx="4" type="body"/>
          </p:nvPr>
        </p:nvSpPr>
        <p:spPr>
          <a:xfrm>
            <a:off x="4627959" y="2432447"/>
            <a:ext cx="3657600" cy="191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4325" lvl="0" marL="457200" rtl="0" algn="l">
              <a:spcBef>
                <a:spcPts val="270"/>
              </a:spcBef>
              <a:spcAft>
                <a:spcPts val="0"/>
              </a:spcAft>
              <a:buSzPts val="1350"/>
              <a:buChar char="●"/>
              <a:defRPr sz="1350"/>
            </a:lvl1pPr>
            <a:lvl2pPr indent="-304800" lvl="1" marL="914400" rtl="0" algn="l">
              <a:spcBef>
                <a:spcPts val="45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295275" lvl="2" marL="1371600" rtl="0" algn="l">
              <a:spcBef>
                <a:spcPts val="450"/>
              </a:spcBef>
              <a:spcAft>
                <a:spcPts val="0"/>
              </a:spcAft>
              <a:buSzPts val="1050"/>
              <a:buChar char="■"/>
              <a:defRPr sz="1050"/>
            </a:lvl3pPr>
            <a:lvl4pPr indent="-285750" lvl="3" marL="1828800" rtl="0" algn="l">
              <a:spcBef>
                <a:spcPts val="450"/>
              </a:spcBef>
              <a:spcAft>
                <a:spcPts val="0"/>
              </a:spcAft>
              <a:buSzPts val="900"/>
              <a:buChar char="●"/>
              <a:defRPr sz="900"/>
            </a:lvl4pPr>
            <a:lvl5pPr indent="-285750" lvl="4" marL="2286000" rtl="0" algn="l">
              <a:spcBef>
                <a:spcPts val="450"/>
              </a:spcBef>
              <a:spcAft>
                <a:spcPts val="0"/>
              </a:spcAft>
              <a:buSzPts val="900"/>
              <a:buChar char="○"/>
              <a:defRPr sz="900"/>
            </a:lvl5pPr>
            <a:lvl6pPr indent="-285750" lvl="5" marL="2743200" rtl="0" algn="l">
              <a:spcBef>
                <a:spcPts val="450"/>
              </a:spcBef>
              <a:spcAft>
                <a:spcPts val="0"/>
              </a:spcAft>
              <a:buSzPts val="900"/>
              <a:buChar char="■"/>
              <a:defRPr sz="900"/>
            </a:lvl6pPr>
            <a:lvl7pPr indent="-285750" lvl="6" marL="3200400" rtl="0" algn="l">
              <a:spcBef>
                <a:spcPts val="450"/>
              </a:spcBef>
              <a:spcAft>
                <a:spcPts val="0"/>
              </a:spcAft>
              <a:buSzPts val="900"/>
              <a:buChar char="●"/>
              <a:defRPr sz="900"/>
            </a:lvl7pPr>
            <a:lvl8pPr indent="-285750" lvl="7" marL="3657600" rtl="0" algn="l">
              <a:spcBef>
                <a:spcPts val="450"/>
              </a:spcBef>
              <a:spcAft>
                <a:spcPts val="0"/>
              </a:spcAft>
              <a:buSzPts val="900"/>
              <a:buChar char="○"/>
              <a:defRPr sz="900"/>
            </a:lvl8pPr>
            <a:lvl9pPr indent="-285750" lvl="8" marL="4114800" rtl="0" algn="l">
              <a:spcBef>
                <a:spcPts val="450"/>
              </a:spcBef>
              <a:spcAft>
                <a:spcPts val="450"/>
              </a:spcAft>
              <a:buSzPts val="900"/>
              <a:buChar char="■"/>
              <a:defRPr sz="900"/>
            </a:lvl9pPr>
          </a:lstStyle>
          <a:p/>
        </p:txBody>
      </p:sp>
      <p:sp>
        <p:nvSpPr>
          <p:cNvPr id="73" name="Google Shape;73;p15"/>
          <p:cNvSpPr txBox="1"/>
          <p:nvPr>
            <p:ph idx="10" type="dt"/>
          </p:nvPr>
        </p:nvSpPr>
        <p:spPr>
          <a:xfrm>
            <a:off x="6628209" y="4412457"/>
            <a:ext cx="1200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5"/>
          <p:cNvSpPr txBox="1"/>
          <p:nvPr>
            <p:ph idx="11" type="ftr"/>
          </p:nvPr>
        </p:nvSpPr>
        <p:spPr>
          <a:xfrm>
            <a:off x="856059" y="4412457"/>
            <a:ext cx="5657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15"/>
          <p:cNvSpPr txBox="1"/>
          <p:nvPr>
            <p:ph idx="12" type="sldNum"/>
          </p:nvPr>
        </p:nvSpPr>
        <p:spPr>
          <a:xfrm>
            <a:off x="7885510" y="4412457"/>
            <a:ext cx="413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5" name="Google Shape;35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6" name="Google Shape;36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2" name="Google Shape;42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3" name="Google Shape;43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44" name="Google Shape;44;p9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5" name="Google Shape;45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49" name="Google Shape;49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Relationship Id="rId4" Type="http://schemas.openxmlformats.org/officeDocument/2006/relationships/image" Target="../media/image15.png"/><Relationship Id="rId5" Type="http://schemas.openxmlformats.org/officeDocument/2006/relationships/image" Target="../media/image14.png"/><Relationship Id="rId6" Type="http://schemas.openxmlformats.org/officeDocument/2006/relationships/image" Target="../media/image19.png"/><Relationship Id="rId7" Type="http://schemas.openxmlformats.org/officeDocument/2006/relationships/image" Target="../media/image4.jpg"/><Relationship Id="rId8" Type="http://schemas.openxmlformats.org/officeDocument/2006/relationships/image" Target="../media/image8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Relationship Id="rId4" Type="http://schemas.openxmlformats.org/officeDocument/2006/relationships/image" Target="../media/image11.png"/><Relationship Id="rId5" Type="http://schemas.openxmlformats.org/officeDocument/2006/relationships/image" Target="../media/image9.png"/><Relationship Id="rId6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png"/><Relationship Id="rId4" Type="http://schemas.openxmlformats.org/officeDocument/2006/relationships/image" Target="../media/image11.png"/><Relationship Id="rId5" Type="http://schemas.openxmlformats.org/officeDocument/2006/relationships/image" Target="../media/image9.png"/><Relationship Id="rId6" Type="http://schemas.openxmlformats.org/officeDocument/2006/relationships/image" Target="../media/image1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2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16"/>
          <p:cNvPicPr preferRelativeResize="0"/>
          <p:nvPr/>
        </p:nvPicPr>
        <p:blipFill rotWithShape="1">
          <a:blip r:embed="rId3">
            <a:alphaModFix/>
          </a:blip>
          <a:srcRect b="12743" l="0" r="0" t="12735"/>
          <a:stretch/>
        </p:blipFill>
        <p:spPr>
          <a:xfrm>
            <a:off x="0" y="0"/>
            <a:ext cx="9143999" cy="5143497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6"/>
          <p:cNvSpPr/>
          <p:nvPr/>
        </p:nvSpPr>
        <p:spPr>
          <a:xfrm>
            <a:off x="2448225" y="447900"/>
            <a:ext cx="4247700" cy="4247700"/>
          </a:xfrm>
          <a:prstGeom prst="ellipse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6"/>
          <p:cNvSpPr/>
          <p:nvPr/>
        </p:nvSpPr>
        <p:spPr>
          <a:xfrm>
            <a:off x="2571750" y="571500"/>
            <a:ext cx="4000500" cy="4000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6"/>
          <p:cNvSpPr txBox="1"/>
          <p:nvPr>
            <p:ph idx="1" type="subTitle"/>
          </p:nvPr>
        </p:nvSpPr>
        <p:spPr>
          <a:xfrm>
            <a:off x="0" y="5143500"/>
            <a:ext cx="2486100" cy="129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2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6"/>
          <p:cNvSpPr txBox="1"/>
          <p:nvPr>
            <p:ph type="ctrTitle"/>
          </p:nvPr>
        </p:nvSpPr>
        <p:spPr>
          <a:xfrm>
            <a:off x="2836650" y="373200"/>
            <a:ext cx="3470700" cy="26931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Air, Water, Land and life is a gift from earth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5"/>
          <p:cNvSpPr txBox="1"/>
          <p:nvPr>
            <p:ph type="title"/>
          </p:nvPr>
        </p:nvSpPr>
        <p:spPr>
          <a:xfrm>
            <a:off x="0" y="0"/>
            <a:ext cx="4636500" cy="10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entury Gothic"/>
              <a:buNone/>
            </a:pPr>
            <a:r>
              <a:rPr lang="en-US"/>
              <a:t>2. PROBLEM OVERVIEW</a:t>
            </a:r>
            <a:endParaRPr/>
          </a:p>
        </p:txBody>
      </p:sp>
      <p:sp>
        <p:nvSpPr>
          <p:cNvPr id="161" name="Google Shape;161;p25"/>
          <p:cNvSpPr txBox="1"/>
          <p:nvPr/>
        </p:nvSpPr>
        <p:spPr>
          <a:xfrm>
            <a:off x="187025" y="1265600"/>
            <a:ext cx="4047900" cy="24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0000" lnSpcReduction="20000"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8888"/>
              <a:buFont typeface="Arial"/>
              <a:buNone/>
            </a:pPr>
            <a:r>
              <a:rPr lang="en-US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CARBON FOOTPRINTS Impacts</a:t>
            </a:r>
            <a:endParaRPr sz="18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1. Rising temperatures</a:t>
            </a:r>
            <a:endParaRPr sz="18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2. Soil Pollution</a:t>
            </a:r>
            <a:endParaRPr sz="18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3. Aquatic life extinction</a:t>
            </a:r>
            <a:endParaRPr sz="18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4. Health</a:t>
            </a:r>
            <a:endParaRPr sz="18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5. Eco Friendly Product</a:t>
            </a:r>
            <a:endParaRPr sz="18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	. market</a:t>
            </a:r>
            <a:endParaRPr sz="18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	. sentiment predict</a:t>
            </a:r>
            <a:endParaRPr sz="18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marR="0" rtl="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</a:pPr>
            <a:r>
              <a:rPr b="0" i="0" lang="en-US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 hospitals </a:t>
            </a:r>
            <a:r>
              <a:rPr lang="en-US" sz="16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if in </a:t>
            </a:r>
            <a:r>
              <a:rPr b="0" i="0" lang="en-US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intensive care</a:t>
            </a:r>
            <a:endParaRPr b="0" i="0" sz="1600" u="none" cap="none" strike="noStrike">
              <a:solidFill>
                <a:srgbClr val="0020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2" name="Google Shape;162;p25"/>
          <p:cNvSpPr/>
          <p:nvPr/>
        </p:nvSpPr>
        <p:spPr>
          <a:xfrm>
            <a:off x="2975625" y="2571750"/>
            <a:ext cx="892500" cy="3732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25"/>
          <p:cNvSpPr txBox="1"/>
          <p:nvPr/>
        </p:nvSpPr>
        <p:spPr>
          <a:xfrm>
            <a:off x="187025" y="4039675"/>
            <a:ext cx="8862000" cy="11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75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rPr>
              <a:t>Each and every type of pollution there is also contributes to the illness in it’s own way, from food, water and Air, this is a major problem</a:t>
            </a:r>
            <a:endParaRPr b="1" sz="4200">
              <a:solidFill>
                <a:schemeClr val="accent1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pic>
        <p:nvPicPr>
          <p:cNvPr id="164" name="Google Shape;16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8025" y="684100"/>
            <a:ext cx="1895475" cy="151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47225" y="673263"/>
            <a:ext cx="2196775" cy="151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72675" y="2477250"/>
            <a:ext cx="1971325" cy="103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27687" y="2636400"/>
            <a:ext cx="2305525" cy="96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488500" y="0"/>
            <a:ext cx="1114225" cy="58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996825" y="35075"/>
            <a:ext cx="1590100" cy="584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6"/>
          <p:cNvSpPr txBox="1"/>
          <p:nvPr>
            <p:ph type="title"/>
          </p:nvPr>
        </p:nvSpPr>
        <p:spPr>
          <a:xfrm>
            <a:off x="857250" y="265929"/>
            <a:ext cx="7429499" cy="94060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entury Gothic"/>
              <a:buNone/>
            </a:pPr>
            <a:r>
              <a:rPr lang="en-US"/>
              <a:t>3. THE DATA SCIENCE PROCESS</a:t>
            </a:r>
            <a:endParaRPr/>
          </a:p>
        </p:txBody>
      </p:sp>
      <p:sp>
        <p:nvSpPr>
          <p:cNvPr id="175" name="Google Shape;175;p26"/>
          <p:cNvSpPr txBox="1"/>
          <p:nvPr/>
        </p:nvSpPr>
        <p:spPr>
          <a:xfrm>
            <a:off x="129721" y="1244457"/>
            <a:ext cx="9014279" cy="6108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0000" lnSpcReduction="20000"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The data science process is the framework we used to solve the Spain Electricity shortfall  </a:t>
            </a:r>
            <a:endParaRPr b="0" i="0" sz="2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18440" lvl="0" marL="342900" marR="0" rtl="0" algn="l">
              <a:spcBef>
                <a:spcPts val="392"/>
              </a:spcBef>
              <a:spcAft>
                <a:spcPts val="0"/>
              </a:spcAft>
              <a:buClr>
                <a:srgbClr val="002060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76" name="Google Shape;176;p26"/>
          <p:cNvPicPr preferRelativeResize="0"/>
          <p:nvPr/>
        </p:nvPicPr>
        <p:blipFill rotWithShape="1">
          <a:blip r:embed="rId3">
            <a:alphaModFix/>
          </a:blip>
          <a:srcRect b="73116" l="930" r="933" t="1698"/>
          <a:stretch/>
        </p:blipFill>
        <p:spPr>
          <a:xfrm>
            <a:off x="280274" y="3019709"/>
            <a:ext cx="8398775" cy="879208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6"/>
          <p:cNvSpPr/>
          <p:nvPr/>
        </p:nvSpPr>
        <p:spPr>
          <a:xfrm>
            <a:off x="3503065" y="1889226"/>
            <a:ext cx="1527050" cy="900115"/>
          </a:xfrm>
          <a:prstGeom prst="rect">
            <a:avLst/>
          </a:prstGeom>
          <a:solidFill>
            <a:schemeClr val="lt1"/>
          </a:solidFill>
          <a:ln cap="rnd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800" u="none" cap="none" strike="noStrike">
                <a:solidFill>
                  <a:srgbClr val="0020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Step 3: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0020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This phase helps us to understand patterns in our data, the most trending  information</a:t>
            </a:r>
            <a:endParaRPr sz="800">
              <a:solidFill>
                <a:srgbClr val="0020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8" name="Google Shape;178;p26"/>
          <p:cNvSpPr/>
          <p:nvPr/>
        </p:nvSpPr>
        <p:spPr>
          <a:xfrm>
            <a:off x="5182820" y="4133256"/>
            <a:ext cx="1527050" cy="900116"/>
          </a:xfrm>
          <a:prstGeom prst="rect">
            <a:avLst/>
          </a:prstGeom>
          <a:solidFill>
            <a:schemeClr val="lt1"/>
          </a:solidFill>
          <a:ln cap="rnd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00">
                <a:solidFill>
                  <a:srgbClr val="0020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Step</a:t>
            </a:r>
            <a:r>
              <a:rPr lang="en-US" sz="800">
                <a:solidFill>
                  <a:srgbClr val="0020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our model on the input data. Build different models for traiining our model</a:t>
            </a:r>
            <a:endParaRPr sz="800">
              <a:solidFill>
                <a:srgbClr val="0020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9" name="Google Shape;179;p26"/>
          <p:cNvSpPr/>
          <p:nvPr/>
        </p:nvSpPr>
        <p:spPr>
          <a:xfrm>
            <a:off x="6709870" y="1893196"/>
            <a:ext cx="1527050" cy="900115"/>
          </a:xfrm>
          <a:prstGeom prst="rect">
            <a:avLst/>
          </a:prstGeom>
          <a:solidFill>
            <a:schemeClr val="lt1"/>
          </a:solidFill>
          <a:ln cap="rnd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00">
                <a:solidFill>
                  <a:srgbClr val="0020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Step 5: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0020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This phase takes the trained model from phase 4 and makes it available in a production environment.</a:t>
            </a:r>
            <a:endParaRPr sz="800">
              <a:solidFill>
                <a:srgbClr val="0020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0" name="Google Shape;180;p26"/>
          <p:cNvSpPr/>
          <p:nvPr/>
        </p:nvSpPr>
        <p:spPr>
          <a:xfrm>
            <a:off x="448965" y="1889226"/>
            <a:ext cx="1527050" cy="900116"/>
          </a:xfrm>
          <a:prstGeom prst="rect">
            <a:avLst/>
          </a:prstGeom>
          <a:solidFill>
            <a:schemeClr val="lt1"/>
          </a:solidFill>
          <a:ln cap="rnd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rgbClr val="0020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00">
                <a:solidFill>
                  <a:srgbClr val="0020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Step 1: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0020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Data can be collected in many different  ways.</a:t>
            </a:r>
            <a:endParaRPr sz="800">
              <a:solidFill>
                <a:srgbClr val="0020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0020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It can be stored in a database and exported as a csv.</a:t>
            </a:r>
            <a:endParaRPr sz="800">
              <a:solidFill>
                <a:srgbClr val="0020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0020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0020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1" name="Google Shape;181;p26"/>
          <p:cNvSpPr/>
          <p:nvPr/>
        </p:nvSpPr>
        <p:spPr>
          <a:xfrm>
            <a:off x="2128720" y="4135172"/>
            <a:ext cx="1527050" cy="900116"/>
          </a:xfrm>
          <a:prstGeom prst="rect">
            <a:avLst/>
          </a:prstGeom>
          <a:solidFill>
            <a:schemeClr val="lt1"/>
          </a:solidFill>
          <a:ln cap="rnd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rgbClr val="0020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00">
                <a:solidFill>
                  <a:srgbClr val="0020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Step 2: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0020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Cleaning the  data will consist of removing urls, numbers and emojis</a:t>
            </a:r>
            <a:endParaRPr sz="800">
              <a:solidFill>
                <a:srgbClr val="0020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0020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0020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182" name="Google Shape;182;p26"/>
          <p:cNvCxnSpPr/>
          <p:nvPr/>
        </p:nvCxnSpPr>
        <p:spPr>
          <a:xfrm>
            <a:off x="2739540" y="3898917"/>
            <a:ext cx="0" cy="234339"/>
          </a:xfrm>
          <a:prstGeom prst="straightConnector1">
            <a:avLst/>
          </a:prstGeom>
          <a:noFill/>
          <a:ln cap="rnd" cmpd="sng" w="19050">
            <a:solidFill>
              <a:srgbClr val="FEFEFE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183" name="Google Shape;183;p26"/>
          <p:cNvCxnSpPr/>
          <p:nvPr/>
        </p:nvCxnSpPr>
        <p:spPr>
          <a:xfrm>
            <a:off x="5946345" y="3898916"/>
            <a:ext cx="0" cy="234339"/>
          </a:xfrm>
          <a:prstGeom prst="straightConnector1">
            <a:avLst/>
          </a:prstGeom>
          <a:noFill/>
          <a:ln cap="rnd" cmpd="sng" w="19050">
            <a:solidFill>
              <a:srgbClr val="FEFEFE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184" name="Google Shape;184;p26"/>
          <p:cNvCxnSpPr/>
          <p:nvPr/>
        </p:nvCxnSpPr>
        <p:spPr>
          <a:xfrm>
            <a:off x="1212490" y="2789341"/>
            <a:ext cx="0" cy="393229"/>
          </a:xfrm>
          <a:prstGeom prst="straightConnector1">
            <a:avLst/>
          </a:prstGeom>
          <a:noFill/>
          <a:ln cap="rnd" cmpd="sng" w="19050">
            <a:solidFill>
              <a:srgbClr val="FEFEFE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185" name="Google Shape;185;p26"/>
          <p:cNvCxnSpPr/>
          <p:nvPr/>
        </p:nvCxnSpPr>
        <p:spPr>
          <a:xfrm>
            <a:off x="4266590" y="2826607"/>
            <a:ext cx="0" cy="234339"/>
          </a:xfrm>
          <a:prstGeom prst="straightConnector1">
            <a:avLst/>
          </a:prstGeom>
          <a:noFill/>
          <a:ln cap="rnd" cmpd="sng" w="19050">
            <a:solidFill>
              <a:srgbClr val="FEFEFE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186" name="Google Shape;186;p26"/>
          <p:cNvCxnSpPr/>
          <p:nvPr/>
        </p:nvCxnSpPr>
        <p:spPr>
          <a:xfrm>
            <a:off x="7473395" y="2868785"/>
            <a:ext cx="0" cy="234339"/>
          </a:xfrm>
          <a:prstGeom prst="straightConnector1">
            <a:avLst/>
          </a:prstGeom>
          <a:noFill/>
          <a:ln cap="rnd" cmpd="sng" w="19050">
            <a:solidFill>
              <a:srgbClr val="FEFEFE"/>
            </a:solidFill>
            <a:prstDash val="dot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7"/>
          <p:cNvSpPr txBox="1"/>
          <p:nvPr>
            <p:ph type="title"/>
          </p:nvPr>
        </p:nvSpPr>
        <p:spPr>
          <a:xfrm>
            <a:off x="857250" y="444174"/>
            <a:ext cx="7429499" cy="43479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57142"/>
              <a:buFont typeface="Century Gothic"/>
              <a:buNone/>
            </a:pPr>
            <a:r>
              <a:rPr lang="en-US"/>
              <a:t>3.1 DATA COLLECTION</a:t>
            </a:r>
            <a:endParaRPr/>
          </a:p>
        </p:txBody>
      </p:sp>
      <p:sp>
        <p:nvSpPr>
          <p:cNvPr id="192" name="Google Shape;192;p27"/>
          <p:cNvSpPr txBox="1"/>
          <p:nvPr>
            <p:ph idx="1" type="body"/>
          </p:nvPr>
        </p:nvSpPr>
        <p:spPr>
          <a:xfrm>
            <a:off x="754375" y="1044699"/>
            <a:ext cx="8144384" cy="7635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55000"/>
          </a:bodyPr>
          <a:lstStyle/>
          <a:p>
            <a:pPr indent="-168593" lvl="0" marL="214313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US" sz="1600">
                <a:solidFill>
                  <a:schemeClr val="lt1"/>
                </a:solidFill>
              </a:rPr>
              <a:t>For the Spain Electricity Shortfall Challenge, the data is downloaded from the Kaggle website as a csv file.</a:t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SzPct val="83333"/>
              <a:buNone/>
            </a:pPr>
            <a:r>
              <a:t/>
            </a:r>
            <a:endParaRPr/>
          </a:p>
          <a:p>
            <a:pPr indent="-119063" lvl="0" marL="214313" rtl="0" algn="l">
              <a:spcBef>
                <a:spcPts val="750"/>
              </a:spcBef>
              <a:spcAft>
                <a:spcPts val="0"/>
              </a:spcAft>
              <a:buSzPct val="83333"/>
              <a:buNone/>
            </a:pPr>
            <a:r>
              <a:t/>
            </a:r>
            <a:endParaRPr/>
          </a:p>
        </p:txBody>
      </p:sp>
      <p:sp>
        <p:nvSpPr>
          <p:cNvPr id="193" name="Google Shape;193;p27"/>
          <p:cNvSpPr txBox="1"/>
          <p:nvPr/>
        </p:nvSpPr>
        <p:spPr>
          <a:xfrm>
            <a:off x="448966" y="1808225"/>
            <a:ext cx="8246070" cy="29013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800"/>
              <a:buFont typeface="Arial"/>
              <a:buNone/>
            </a:pPr>
            <a:r>
              <a:t/>
            </a:r>
            <a:endParaRPr sz="2800">
              <a:solidFill>
                <a:srgbClr val="0020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94" name="Google Shape;19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25" y="1044700"/>
            <a:ext cx="9062876" cy="328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8"/>
          <p:cNvSpPr txBox="1"/>
          <p:nvPr>
            <p:ph type="title"/>
          </p:nvPr>
        </p:nvSpPr>
        <p:spPr>
          <a:xfrm>
            <a:off x="856060" y="457200"/>
            <a:ext cx="7429499" cy="1198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entury Gothic"/>
              <a:buNone/>
            </a:pPr>
            <a:r>
              <a:rPr lang="en-US"/>
              <a:t>3.2 DATA CLEANING</a:t>
            </a:r>
            <a:endParaRPr/>
          </a:p>
        </p:txBody>
      </p:sp>
      <p:sp>
        <p:nvSpPr>
          <p:cNvPr id="200" name="Google Shape;200;p28"/>
          <p:cNvSpPr txBox="1"/>
          <p:nvPr>
            <p:ph idx="1" type="body"/>
          </p:nvPr>
        </p:nvSpPr>
        <p:spPr>
          <a:xfrm>
            <a:off x="856060" y="1655520"/>
            <a:ext cx="7429499" cy="27486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70000" lnSpcReduction="20000"/>
          </a:bodyPr>
          <a:lstStyle/>
          <a:p>
            <a:pPr indent="-183833" lvl="0" marL="214313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US" sz="1600"/>
              <a:t>The removal of urls </a:t>
            </a:r>
            <a:endParaRPr/>
          </a:p>
          <a:p>
            <a:pPr indent="-183833" lvl="0" marL="214313" rtl="0" algn="l">
              <a:spcBef>
                <a:spcPts val="770"/>
              </a:spcBef>
              <a:spcAft>
                <a:spcPts val="0"/>
              </a:spcAft>
              <a:buSzPct val="100000"/>
              <a:buChar char="●"/>
            </a:pPr>
            <a:r>
              <a:rPr lang="en-US" sz="1600"/>
              <a:t>removing emojis</a:t>
            </a:r>
            <a:endParaRPr/>
          </a:p>
          <a:p>
            <a:pPr indent="-183833" lvl="0" marL="214313" rtl="0" algn="l">
              <a:spcBef>
                <a:spcPts val="770"/>
              </a:spcBef>
              <a:spcAft>
                <a:spcPts val="0"/>
              </a:spcAft>
              <a:buSzPct val="100000"/>
              <a:buChar char="●"/>
            </a:pPr>
            <a:r>
              <a:rPr lang="en-US" sz="1600"/>
              <a:t>removing the numbers</a:t>
            </a:r>
            <a:endParaRPr/>
          </a:p>
          <a:p>
            <a:pPr indent="-183833" lvl="0" marL="214313" rtl="0" algn="l">
              <a:spcBef>
                <a:spcPts val="770"/>
              </a:spcBef>
              <a:spcAft>
                <a:spcPts val="0"/>
              </a:spcAft>
              <a:buSzPct val="100000"/>
              <a:buChar char="●"/>
            </a:pPr>
            <a:r>
              <a:rPr lang="en-US" sz="1600"/>
              <a:t>remove the hashtags</a:t>
            </a:r>
            <a:endParaRPr/>
          </a:p>
          <a:p>
            <a:pPr indent="-183832" lvl="0" marL="214312" rtl="0" algn="l">
              <a:spcBef>
                <a:spcPts val="770"/>
              </a:spcBef>
              <a:spcAft>
                <a:spcPts val="0"/>
              </a:spcAft>
              <a:buSzPct val="100000"/>
              <a:buChar char="●"/>
            </a:pPr>
            <a:r>
              <a:rPr lang="en-US" sz="1600"/>
              <a:t>remove the RT</a:t>
            </a:r>
            <a:endParaRPr sz="1600"/>
          </a:p>
          <a:p>
            <a:pPr indent="-183833" lvl="0" marL="214313" rtl="0" algn="l">
              <a:spcBef>
                <a:spcPts val="770"/>
              </a:spcBef>
              <a:spcAft>
                <a:spcPts val="0"/>
              </a:spcAft>
              <a:buSzPct val="100000"/>
              <a:buChar char="●"/>
            </a:pPr>
            <a:r>
              <a:rPr lang="en-US" sz="1600"/>
              <a:t>remove the @ mentions</a:t>
            </a:r>
            <a:endParaRPr sz="1600"/>
          </a:p>
          <a:p>
            <a:pPr indent="-112713" lvl="0" marL="214313" rtl="0" algn="l">
              <a:spcBef>
                <a:spcPts val="770"/>
              </a:spcBef>
              <a:spcAft>
                <a:spcPts val="0"/>
              </a:spcAft>
              <a:buSzPct val="100000"/>
              <a:buNone/>
            </a:pPr>
            <a:r>
              <a:t/>
            </a:r>
            <a:endParaRPr sz="1600"/>
          </a:p>
          <a:p>
            <a:pPr indent="-112713" lvl="0" marL="214313" rtl="0" algn="l">
              <a:spcBef>
                <a:spcPts val="770"/>
              </a:spcBef>
              <a:spcAft>
                <a:spcPts val="0"/>
              </a:spcAft>
              <a:buSzPct val="100000"/>
              <a:buNone/>
            </a:pPr>
            <a:r>
              <a:t/>
            </a:r>
            <a:endParaRPr sz="1600"/>
          </a:p>
          <a:p>
            <a:pPr indent="-119063" lvl="0" marL="214313" rtl="0" algn="l">
              <a:spcBef>
                <a:spcPts val="750"/>
              </a:spcBef>
              <a:spcAft>
                <a:spcPts val="0"/>
              </a:spcAft>
              <a:buSzPct val="83333"/>
              <a:buNone/>
            </a:pPr>
            <a:r>
              <a:t/>
            </a:r>
            <a:endParaRPr/>
          </a:p>
          <a:p>
            <a:pPr indent="-119063" lvl="0" marL="214313" rtl="0" algn="l">
              <a:spcBef>
                <a:spcPts val="750"/>
              </a:spcBef>
              <a:spcAft>
                <a:spcPts val="0"/>
              </a:spcAft>
              <a:buSzPct val="83333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9"/>
          <p:cNvSpPr txBox="1"/>
          <p:nvPr>
            <p:ph type="title"/>
          </p:nvPr>
        </p:nvSpPr>
        <p:spPr>
          <a:xfrm>
            <a:off x="856060" y="54405"/>
            <a:ext cx="7429499" cy="12957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entury Gothic"/>
              <a:buNone/>
            </a:pPr>
            <a:r>
              <a:rPr lang="en-US"/>
              <a:t>3.3 EXPLORATORY DATA ANALYSIS</a:t>
            </a:r>
            <a:endParaRPr/>
          </a:p>
        </p:txBody>
      </p:sp>
      <p:sp>
        <p:nvSpPr>
          <p:cNvPr id="206" name="Google Shape;206;p29"/>
          <p:cNvSpPr txBox="1"/>
          <p:nvPr>
            <p:ph idx="1" type="body"/>
          </p:nvPr>
        </p:nvSpPr>
        <p:spPr>
          <a:xfrm>
            <a:off x="856060" y="2000250"/>
            <a:ext cx="7429499" cy="23431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119063" lvl="0" marL="214313" rtl="0" algn="l"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t/>
            </a:r>
            <a:endParaRPr/>
          </a:p>
          <a:p>
            <a:pPr indent="-119063" lvl="0" marL="214313" rtl="0" algn="l">
              <a:spcBef>
                <a:spcPts val="750"/>
              </a:spcBef>
              <a:spcAft>
                <a:spcPts val="0"/>
              </a:spcAft>
              <a:buSzPts val="1500"/>
              <a:buNone/>
            </a:pPr>
            <a:r>
              <a:t/>
            </a:r>
            <a:endParaRPr/>
          </a:p>
        </p:txBody>
      </p:sp>
      <p:pic>
        <p:nvPicPr>
          <p:cNvPr id="207" name="Google Shape;207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6311" y="1110816"/>
            <a:ext cx="3970330" cy="1766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73686" y="1090058"/>
            <a:ext cx="4359125" cy="17439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79959" y="3182570"/>
            <a:ext cx="3970330" cy="15818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2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654917" y="3104909"/>
            <a:ext cx="4321588" cy="17439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0"/>
          <p:cNvSpPr txBox="1"/>
          <p:nvPr>
            <p:ph type="title"/>
          </p:nvPr>
        </p:nvSpPr>
        <p:spPr>
          <a:xfrm>
            <a:off x="856050" y="54400"/>
            <a:ext cx="4359000" cy="9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entury Gothic"/>
              <a:buNone/>
            </a:pPr>
            <a:r>
              <a:rPr lang="en-US"/>
              <a:t>3.3 Feature Engineering</a:t>
            </a:r>
            <a:endParaRPr/>
          </a:p>
        </p:txBody>
      </p:sp>
      <p:sp>
        <p:nvSpPr>
          <p:cNvPr id="216" name="Google Shape;216;p30"/>
          <p:cNvSpPr txBox="1"/>
          <p:nvPr>
            <p:ph idx="1" type="body"/>
          </p:nvPr>
        </p:nvSpPr>
        <p:spPr>
          <a:xfrm>
            <a:off x="856060" y="2000250"/>
            <a:ext cx="7429500" cy="234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119062" lvl="0" marL="214312" rtl="0" algn="l"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t/>
            </a:r>
            <a:endParaRPr/>
          </a:p>
          <a:p>
            <a:pPr indent="-119062" lvl="0" marL="214312" rtl="0" algn="l">
              <a:spcBef>
                <a:spcPts val="750"/>
              </a:spcBef>
              <a:spcAft>
                <a:spcPts val="0"/>
              </a:spcAft>
              <a:buSzPts val="1500"/>
              <a:buNone/>
            </a:pPr>
            <a:r>
              <a:t/>
            </a:r>
            <a:endParaRPr/>
          </a:p>
        </p:txBody>
      </p:sp>
      <p:pic>
        <p:nvPicPr>
          <p:cNvPr id="217" name="Google Shape;217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6311" y="1110816"/>
            <a:ext cx="3970329" cy="1766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73686" y="1090058"/>
            <a:ext cx="4359125" cy="17439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3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79959" y="3182570"/>
            <a:ext cx="3970330" cy="15818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3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654917" y="3104909"/>
            <a:ext cx="4321589" cy="17439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1"/>
          <p:cNvSpPr txBox="1"/>
          <p:nvPr>
            <p:ph type="title"/>
          </p:nvPr>
        </p:nvSpPr>
        <p:spPr>
          <a:xfrm>
            <a:off x="856060" y="457200"/>
            <a:ext cx="7429499" cy="89291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457200" lvl="0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57142"/>
              <a:buFont typeface="Century Gothic"/>
              <a:buNone/>
            </a:pPr>
            <a:br>
              <a:rPr b="0" lang="en-US"/>
            </a:br>
            <a:r>
              <a:rPr lang="en-US"/>
              <a:t> FEATURE ENGINEERING</a:t>
            </a:r>
            <a:br>
              <a:rPr lang="en-US"/>
            </a:br>
            <a:endParaRPr/>
          </a:p>
        </p:txBody>
      </p:sp>
      <p:sp>
        <p:nvSpPr>
          <p:cNvPr id="226" name="Google Shape;226;p31"/>
          <p:cNvSpPr txBox="1"/>
          <p:nvPr>
            <p:ph idx="1" type="body"/>
          </p:nvPr>
        </p:nvSpPr>
        <p:spPr>
          <a:xfrm>
            <a:off x="1059785" y="1450240"/>
            <a:ext cx="7429499" cy="23431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214313" lvl="0" marL="214313" rtl="0" algn="just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sz="1800"/>
              <a:t> Transformed the variable time (hours, Day, Month, Year</a:t>
            </a:r>
            <a:endParaRPr/>
          </a:p>
          <a:p>
            <a:pPr indent="-214313" lvl="0" marL="214313" rtl="0" algn="just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sz="1800"/>
              <a:t> Dropped time variable</a:t>
            </a:r>
            <a:endParaRPr/>
          </a:p>
          <a:p>
            <a:pPr indent="-214313" lvl="0" marL="214313" rtl="0" algn="just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sz="1800"/>
              <a:t> variable using standard scaler</a:t>
            </a:r>
            <a:endParaRPr/>
          </a:p>
          <a:p>
            <a:pPr indent="-100013" lvl="0" marL="214313" rtl="0" algn="just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</a:pPr>
            <a:r>
              <a:t/>
            </a:r>
            <a:endParaRPr b="1" i="0" sz="1800" u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119063" lvl="0" marL="214313" rtl="0" algn="l">
              <a:spcBef>
                <a:spcPts val="300"/>
              </a:spcBef>
              <a:spcAft>
                <a:spcPts val="0"/>
              </a:spcAft>
              <a:buSzPts val="15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2"/>
          <p:cNvSpPr txBox="1"/>
          <p:nvPr>
            <p:ph type="title"/>
          </p:nvPr>
        </p:nvSpPr>
        <p:spPr>
          <a:xfrm>
            <a:off x="856060" y="457200"/>
            <a:ext cx="7429499" cy="14287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entury Gothic"/>
              <a:buNone/>
            </a:pPr>
            <a:r>
              <a:rPr lang="en-US"/>
              <a:t>3.4 MODEL BUILDING </a:t>
            </a:r>
            <a:endParaRPr/>
          </a:p>
        </p:txBody>
      </p:sp>
      <p:sp>
        <p:nvSpPr>
          <p:cNvPr id="232" name="Google Shape;232;p32"/>
          <p:cNvSpPr txBox="1"/>
          <p:nvPr>
            <p:ph idx="1" type="body"/>
          </p:nvPr>
        </p:nvSpPr>
        <p:spPr>
          <a:xfrm>
            <a:off x="1515520" y="1502815"/>
            <a:ext cx="6770039" cy="23431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83333"/>
              <a:buNone/>
            </a:pPr>
            <a:r>
              <a:t/>
            </a:r>
            <a:endParaRPr/>
          </a:p>
          <a:p>
            <a:pPr indent="-200025" lvl="0" marL="214313" rtl="0" algn="l">
              <a:spcBef>
                <a:spcPts val="750"/>
              </a:spcBef>
              <a:spcAft>
                <a:spcPts val="0"/>
              </a:spcAft>
              <a:buSzPct val="83333"/>
              <a:buChar char="●"/>
            </a:pPr>
            <a:r>
              <a:rPr lang="en-US"/>
              <a:t>Feature Engineering</a:t>
            </a:r>
            <a:endParaRPr/>
          </a:p>
          <a:p>
            <a:pPr indent="-200025" lvl="0" marL="214313" rtl="0" algn="l">
              <a:spcBef>
                <a:spcPts val="750"/>
              </a:spcBef>
              <a:spcAft>
                <a:spcPts val="0"/>
              </a:spcAft>
              <a:buSzPct val="83333"/>
              <a:buChar char="●"/>
            </a:pPr>
            <a:r>
              <a:rPr lang="en-US"/>
              <a:t>Feature Selection</a:t>
            </a:r>
            <a:endParaRPr/>
          </a:p>
          <a:p>
            <a:pPr indent="-200025" lvl="0" marL="214313" rtl="0" algn="l">
              <a:spcBef>
                <a:spcPts val="750"/>
              </a:spcBef>
              <a:spcAft>
                <a:spcPts val="0"/>
              </a:spcAft>
              <a:buSzPct val="83333"/>
              <a:buChar char="●"/>
            </a:pPr>
            <a:r>
              <a:rPr lang="en-US"/>
              <a:t>Types of models used</a:t>
            </a:r>
            <a:endParaRPr/>
          </a:p>
          <a:p>
            <a:pPr indent="-200025" lvl="0" marL="214313" rtl="0" algn="l">
              <a:spcBef>
                <a:spcPts val="750"/>
              </a:spcBef>
              <a:spcAft>
                <a:spcPts val="0"/>
              </a:spcAft>
              <a:buSzPct val="83333"/>
              <a:buChar char="●"/>
            </a:pPr>
            <a:r>
              <a:rPr lang="en-US"/>
              <a:t>Model Perfomance</a:t>
            </a:r>
            <a:endParaRPr/>
          </a:p>
          <a:p>
            <a:pPr indent="-119063" lvl="0" marL="214313" rtl="0" algn="l">
              <a:spcBef>
                <a:spcPts val="750"/>
              </a:spcBef>
              <a:spcAft>
                <a:spcPts val="0"/>
              </a:spcAft>
              <a:buSzPct val="83333"/>
              <a:buNone/>
            </a:pPr>
            <a:r>
              <a:t/>
            </a:r>
            <a:endParaRPr/>
          </a:p>
          <a:p>
            <a:pPr indent="-119063" lvl="0" marL="214313" rtl="0" algn="l">
              <a:spcBef>
                <a:spcPts val="750"/>
              </a:spcBef>
              <a:spcAft>
                <a:spcPts val="0"/>
              </a:spcAft>
              <a:buSzPct val="83333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3"/>
          <p:cNvSpPr txBox="1"/>
          <p:nvPr>
            <p:ph type="title"/>
          </p:nvPr>
        </p:nvSpPr>
        <p:spPr>
          <a:xfrm>
            <a:off x="857250" y="74065"/>
            <a:ext cx="7429499" cy="11233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entury Gothic"/>
              <a:buNone/>
            </a:pPr>
            <a:r>
              <a:rPr lang="en-US"/>
              <a:t>FEATURE SELECTION</a:t>
            </a:r>
            <a:endParaRPr/>
          </a:p>
        </p:txBody>
      </p:sp>
      <p:sp>
        <p:nvSpPr>
          <p:cNvPr id="238" name="Google Shape;238;p33"/>
          <p:cNvSpPr txBox="1"/>
          <p:nvPr>
            <p:ph idx="1" type="body"/>
          </p:nvPr>
        </p:nvSpPr>
        <p:spPr>
          <a:xfrm>
            <a:off x="601670" y="1502815"/>
            <a:ext cx="7429499" cy="26485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85000" lnSpcReduction="20000"/>
          </a:bodyPr>
          <a:lstStyle/>
          <a:p>
            <a:pPr indent="-195263" lvl="0" marL="214313" rtl="0" algn="l"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lang="en-US" sz="2000"/>
              <a:t>Recursive Feature elimination Method</a:t>
            </a:r>
            <a:endParaRPr b="0" i="0" sz="2000" u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195263" lvl="0" marL="214313" rtl="0" algn="l"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lang="en-US" sz="2000"/>
              <a:t>Variable Correlation</a:t>
            </a:r>
            <a:endParaRPr/>
          </a:p>
          <a:p>
            <a:pPr indent="-87313" lvl="0" marL="214313" rtl="0" algn="l">
              <a:spcBef>
                <a:spcPts val="0"/>
              </a:spcBef>
              <a:spcAft>
                <a:spcPts val="0"/>
              </a:spcAft>
              <a:buSzPct val="100000"/>
              <a:buFont typeface="Arial"/>
              <a:buNone/>
            </a:pPr>
            <a:r>
              <a:t/>
            </a:r>
            <a:endParaRPr b="0" i="0" sz="2000" u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270510" lvl="1" marL="742950" rtl="0" algn="l"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lang="en-US" sz="1600"/>
              <a:t>Measured multicollinearity</a:t>
            </a:r>
            <a:endParaRPr/>
          </a:p>
          <a:p>
            <a:pPr indent="-270510" lvl="1" marL="742950" rtl="0" algn="l"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lang="en-US" sz="1600"/>
              <a:t>Dropped feature &gt; 0.5</a:t>
            </a:r>
            <a:endParaRPr/>
          </a:p>
          <a:p>
            <a:pPr indent="-195263" lvl="0" marL="214313" rtl="0" algn="l"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lang="en-US" sz="2000"/>
              <a:t>Feature Importance</a:t>
            </a:r>
            <a:endParaRPr/>
          </a:p>
          <a:p>
            <a:pPr indent="-195263" lvl="0" marL="214313" rtl="0" algn="l"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lang="en-US" sz="2000"/>
              <a:t>variable XGBOOST – regressor to asses feature importance f-score</a:t>
            </a:r>
            <a:endParaRPr/>
          </a:p>
          <a:p>
            <a:pPr indent="-87313" lvl="0" marL="214313" rtl="0" algn="l">
              <a:spcBef>
                <a:spcPts val="0"/>
              </a:spcBef>
              <a:spcAft>
                <a:spcPts val="0"/>
              </a:spcAft>
              <a:buSzPct val="100000"/>
              <a:buFont typeface="Arial"/>
              <a:buNone/>
            </a:pPr>
            <a:r>
              <a:t/>
            </a:r>
            <a:endParaRPr b="0" i="0" sz="2000" u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119063" lvl="0" marL="214313" rtl="0" algn="l">
              <a:spcBef>
                <a:spcPts val="300"/>
              </a:spcBef>
              <a:spcAft>
                <a:spcPts val="0"/>
              </a:spcAft>
              <a:buSzPct val="83333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4"/>
          <p:cNvSpPr txBox="1"/>
          <p:nvPr>
            <p:ph type="title"/>
          </p:nvPr>
        </p:nvSpPr>
        <p:spPr>
          <a:xfrm>
            <a:off x="649750" y="0"/>
            <a:ext cx="7429500" cy="1045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entury Gothic"/>
              <a:buNone/>
            </a:pPr>
            <a:r>
              <a:rPr lang="en-US"/>
              <a:t>FEATURE Importance</a:t>
            </a:r>
            <a:endParaRPr/>
          </a:p>
        </p:txBody>
      </p:sp>
      <p:sp>
        <p:nvSpPr>
          <p:cNvPr id="245" name="Google Shape;245;p34"/>
          <p:cNvSpPr txBox="1"/>
          <p:nvPr>
            <p:ph idx="1" type="body"/>
          </p:nvPr>
        </p:nvSpPr>
        <p:spPr>
          <a:xfrm>
            <a:off x="856060" y="2000250"/>
            <a:ext cx="7429500" cy="2343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450"/>
              </a:spcAft>
              <a:buNone/>
            </a:pPr>
            <a:r>
              <a:t/>
            </a:r>
            <a:endParaRPr/>
          </a:p>
        </p:txBody>
      </p:sp>
      <p:pic>
        <p:nvPicPr>
          <p:cNvPr id="246" name="Google Shape;24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863" y="976425"/>
            <a:ext cx="8319274" cy="4002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/>
          <p:cNvSpPr txBox="1"/>
          <p:nvPr>
            <p:ph type="title"/>
          </p:nvPr>
        </p:nvSpPr>
        <p:spPr>
          <a:xfrm>
            <a:off x="856060" y="457200"/>
            <a:ext cx="7429499" cy="7402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entury Gothic"/>
              <a:buNone/>
            </a:pPr>
            <a:r>
              <a:rPr lang="en-US"/>
              <a:t>TABLE OF CONTENTS</a:t>
            </a:r>
            <a:endParaRPr/>
          </a:p>
        </p:txBody>
      </p:sp>
      <p:sp>
        <p:nvSpPr>
          <p:cNvPr id="91" name="Google Shape;91;p17"/>
          <p:cNvSpPr txBox="1"/>
          <p:nvPr>
            <p:ph idx="1" type="body"/>
          </p:nvPr>
        </p:nvSpPr>
        <p:spPr>
          <a:xfrm>
            <a:off x="1898700" y="1197400"/>
            <a:ext cx="3764100" cy="360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 sz="1600"/>
              <a:t>1. Introduction</a:t>
            </a:r>
            <a:endParaRPr/>
          </a:p>
          <a:p>
            <a:pPr indent="0" lvl="0" marL="0" rtl="0" algn="l">
              <a:spcBef>
                <a:spcPts val="770"/>
              </a:spcBef>
              <a:spcAft>
                <a:spcPts val="0"/>
              </a:spcAft>
              <a:buSzPct val="100000"/>
              <a:buNone/>
            </a:pPr>
            <a:r>
              <a:rPr lang="en-US" sz="1600"/>
              <a:t>2. Problem Overview</a:t>
            </a:r>
            <a:endParaRPr/>
          </a:p>
          <a:p>
            <a:pPr indent="0" lvl="0" marL="0" rtl="0" algn="l">
              <a:spcBef>
                <a:spcPts val="770"/>
              </a:spcBef>
              <a:spcAft>
                <a:spcPts val="0"/>
              </a:spcAft>
              <a:buSzPct val="100000"/>
              <a:buNone/>
            </a:pPr>
            <a:r>
              <a:rPr lang="en-US" sz="1600"/>
              <a:t>3. The Data Science Process</a:t>
            </a:r>
            <a:endParaRPr/>
          </a:p>
          <a:p>
            <a:pPr indent="0" lvl="0" marL="0" rtl="0" algn="l">
              <a:spcBef>
                <a:spcPts val="770"/>
              </a:spcBef>
              <a:spcAft>
                <a:spcPts val="0"/>
              </a:spcAft>
              <a:buSzPct val="100000"/>
              <a:buNone/>
            </a:pPr>
            <a:r>
              <a:rPr lang="en-US" sz="1600"/>
              <a:t> 3.1. Data Collection</a:t>
            </a:r>
            <a:endParaRPr sz="1600"/>
          </a:p>
          <a:p>
            <a:pPr indent="0" lvl="0" marL="0" rtl="0" algn="l">
              <a:spcBef>
                <a:spcPts val="770"/>
              </a:spcBef>
              <a:spcAft>
                <a:spcPts val="0"/>
              </a:spcAft>
              <a:buSzPct val="100000"/>
              <a:buNone/>
            </a:pPr>
            <a:r>
              <a:rPr lang="en-US" sz="1600"/>
              <a:t> 3.2. Data Cleaning</a:t>
            </a:r>
            <a:endParaRPr sz="1600"/>
          </a:p>
          <a:p>
            <a:pPr indent="0" lvl="0" marL="0" rtl="0" algn="l">
              <a:spcBef>
                <a:spcPts val="770"/>
              </a:spcBef>
              <a:spcAft>
                <a:spcPts val="0"/>
              </a:spcAft>
              <a:buSzPct val="100000"/>
              <a:buNone/>
            </a:pPr>
            <a:r>
              <a:rPr lang="en-US" sz="1600"/>
              <a:t> 3.3. Exploratory Data Analysis</a:t>
            </a:r>
            <a:endParaRPr sz="1600"/>
          </a:p>
          <a:p>
            <a:pPr indent="0" lvl="0" marL="0" rtl="0" algn="l">
              <a:spcBef>
                <a:spcPts val="770"/>
              </a:spcBef>
              <a:spcAft>
                <a:spcPts val="0"/>
              </a:spcAft>
              <a:buSzPct val="100000"/>
              <a:buNone/>
            </a:pPr>
            <a:r>
              <a:rPr lang="en-US" sz="1600"/>
              <a:t> 3.4. Model Building</a:t>
            </a:r>
            <a:endParaRPr sz="1600"/>
          </a:p>
          <a:p>
            <a:pPr indent="0" lvl="0" marL="0" rtl="0" algn="l">
              <a:spcBef>
                <a:spcPts val="770"/>
              </a:spcBef>
              <a:spcAft>
                <a:spcPts val="0"/>
              </a:spcAft>
              <a:buSzPct val="100000"/>
              <a:buNone/>
            </a:pPr>
            <a:r>
              <a:rPr lang="en-US" sz="1600"/>
              <a:t> 3.5. Model Deployment</a:t>
            </a:r>
            <a:endParaRPr sz="1600"/>
          </a:p>
          <a:p>
            <a:pPr indent="0" lvl="0" marL="0" rtl="0" algn="l">
              <a:spcBef>
                <a:spcPts val="770"/>
              </a:spcBef>
              <a:spcAft>
                <a:spcPts val="0"/>
              </a:spcAft>
              <a:buSzPct val="100000"/>
              <a:buNone/>
            </a:pPr>
            <a:r>
              <a:rPr lang="en-US" sz="1600"/>
              <a:t>4. Conclusion</a:t>
            </a:r>
            <a:endParaRPr/>
          </a:p>
          <a:p>
            <a:pPr indent="0" lvl="0" marL="0" rtl="0" algn="l">
              <a:spcBef>
                <a:spcPts val="850"/>
              </a:spcBef>
              <a:spcAft>
                <a:spcPts val="0"/>
              </a:spcAft>
              <a:buSzPct val="100000"/>
              <a:buNone/>
            </a:pPr>
            <a:r>
              <a:rPr lang="en-US" sz="2000"/>
              <a:t> </a:t>
            </a:r>
            <a:endParaRPr/>
          </a:p>
          <a:p>
            <a:pPr indent="0" lvl="0" marL="0" rtl="0" algn="l">
              <a:spcBef>
                <a:spcPts val="850"/>
              </a:spcBef>
              <a:spcAft>
                <a:spcPts val="0"/>
              </a:spcAft>
              <a:buSzPct val="100000"/>
              <a:buNone/>
            </a:pPr>
            <a:r>
              <a:rPr lang="en-US" sz="2000"/>
              <a:t> </a:t>
            </a:r>
            <a:endParaRPr/>
          </a:p>
        </p:txBody>
      </p:sp>
      <p:sp>
        <p:nvSpPr>
          <p:cNvPr id="92" name="Google Shape;92;p17"/>
          <p:cNvSpPr txBox="1"/>
          <p:nvPr>
            <p:ph idx="1" type="body"/>
          </p:nvPr>
        </p:nvSpPr>
        <p:spPr>
          <a:xfrm>
            <a:off x="6198150" y="0"/>
            <a:ext cx="2945700" cy="433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77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770"/>
              </a:spcBef>
              <a:spcAft>
                <a:spcPts val="0"/>
              </a:spcAft>
              <a:buSzPts val="1600"/>
              <a:buNone/>
            </a:pPr>
            <a:r>
              <a:rPr lang="en-US" sz="1600"/>
              <a:t>Team 12</a:t>
            </a:r>
            <a:endParaRPr sz="1600"/>
          </a:p>
          <a:p>
            <a:pPr indent="0" lvl="0" marL="0" rtl="0" algn="l">
              <a:spcBef>
                <a:spcPts val="770"/>
              </a:spcBef>
              <a:spcAft>
                <a:spcPts val="0"/>
              </a:spcAft>
              <a:buSzPts val="1600"/>
              <a:buNone/>
            </a:pPr>
            <a:r>
              <a:rPr lang="en-US" sz="1600"/>
              <a:t>Mpilenhle</a:t>
            </a:r>
            <a:endParaRPr sz="1600"/>
          </a:p>
          <a:p>
            <a:pPr indent="0" lvl="0" marL="0" rtl="0" algn="l">
              <a:spcBef>
                <a:spcPts val="770"/>
              </a:spcBef>
              <a:spcAft>
                <a:spcPts val="0"/>
              </a:spcAft>
              <a:buSzPts val="1600"/>
              <a:buNone/>
            </a:pPr>
            <a:r>
              <a:rPr lang="en-US" sz="1600"/>
              <a:t>Rebecca </a:t>
            </a:r>
            <a:endParaRPr sz="1600"/>
          </a:p>
          <a:p>
            <a:pPr indent="0" lvl="0" marL="0" rtl="0" algn="l">
              <a:spcBef>
                <a:spcPts val="770"/>
              </a:spcBef>
              <a:spcAft>
                <a:spcPts val="0"/>
              </a:spcAft>
              <a:buSzPts val="1600"/>
              <a:buNone/>
            </a:pPr>
            <a:r>
              <a:rPr lang="en-US" sz="1600"/>
              <a:t>Sello</a:t>
            </a:r>
            <a:endParaRPr sz="1600"/>
          </a:p>
          <a:p>
            <a:pPr indent="0" lvl="0" marL="0" rtl="0" algn="l">
              <a:spcBef>
                <a:spcPts val="770"/>
              </a:spcBef>
              <a:spcAft>
                <a:spcPts val="0"/>
              </a:spcAft>
              <a:buSzPts val="1600"/>
              <a:buNone/>
            </a:pPr>
            <a:r>
              <a:rPr lang="en-US" sz="1600"/>
              <a:t>Blessing</a:t>
            </a:r>
            <a:endParaRPr sz="1600"/>
          </a:p>
          <a:p>
            <a:pPr indent="0" lvl="0" marL="0" rtl="0" algn="l">
              <a:spcBef>
                <a:spcPts val="850"/>
              </a:spcBef>
              <a:spcAft>
                <a:spcPts val="0"/>
              </a:spcAft>
              <a:buSzPts val="2000"/>
              <a:buNone/>
            </a:pPr>
            <a:r>
              <a:rPr lang="en-US" sz="2000"/>
              <a:t> </a:t>
            </a:r>
            <a:endParaRPr/>
          </a:p>
          <a:p>
            <a:pPr indent="0" lvl="0" marL="0" rtl="0" algn="l">
              <a:spcBef>
                <a:spcPts val="850"/>
              </a:spcBef>
              <a:spcAft>
                <a:spcPts val="0"/>
              </a:spcAft>
              <a:buSzPts val="2000"/>
              <a:buNone/>
            </a:pPr>
            <a:r>
              <a:rPr lang="en-US" sz="2000"/>
              <a:t> 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5"/>
          <p:cNvSpPr txBox="1"/>
          <p:nvPr>
            <p:ph type="title"/>
          </p:nvPr>
        </p:nvSpPr>
        <p:spPr>
          <a:xfrm>
            <a:off x="856060" y="457200"/>
            <a:ext cx="7429499" cy="7402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entury Gothic"/>
              <a:buNone/>
            </a:pPr>
            <a:r>
              <a:rPr lang="en-US"/>
              <a:t>MODEL PERFORMANCE</a:t>
            </a:r>
            <a:endParaRPr/>
          </a:p>
        </p:txBody>
      </p:sp>
      <p:sp>
        <p:nvSpPr>
          <p:cNvPr id="252" name="Google Shape;252;p35"/>
          <p:cNvSpPr txBox="1"/>
          <p:nvPr/>
        </p:nvSpPr>
        <p:spPr>
          <a:xfrm>
            <a:off x="907080" y="1048256"/>
            <a:ext cx="3817625" cy="30469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br>
              <a:rPr b="0" lang="en-U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b="0" i="0" lang="en-US" sz="3200" u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01</a:t>
            </a:r>
            <a:endParaRPr b="0"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11430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br>
              <a:rPr b="0" lang="en-U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b="1" i="0" lang="en-US" sz="1800" u="none" strike="noStrike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rPr>
              <a:t>TRAINING RMSE: 1540.99  </a:t>
            </a:r>
            <a:endParaRPr/>
          </a:p>
          <a:p>
            <a:pPr indent="-114300" lvl="0" marL="0" marR="0" rtl="0" algn="l">
              <a:spcBef>
                <a:spcPts val="0"/>
              </a:spcBef>
              <a:spcAft>
                <a:spcPts val="0"/>
              </a:spcAft>
              <a:buClr>
                <a:srgbClr val="A72A1E"/>
              </a:buClr>
              <a:buSzPts val="1800"/>
              <a:buFont typeface="Arial"/>
              <a:buChar char="•"/>
            </a:pPr>
            <a:r>
              <a:rPr b="1" i="0" lang="en-US" sz="1800" u="none" strike="noStrike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rPr>
              <a:t>TESTING: RMSE: 2799.03</a:t>
            </a:r>
            <a:endParaRPr/>
          </a:p>
          <a:p>
            <a:pPr indent="-114300" lvl="0" marL="0" marR="0" rtl="0" algn="l">
              <a:spcBef>
                <a:spcPts val="0"/>
              </a:spcBef>
              <a:spcAft>
                <a:spcPts val="0"/>
              </a:spcAft>
              <a:buClr>
                <a:srgbClr val="A72A1E"/>
              </a:buClr>
              <a:buSzPts val="1800"/>
              <a:buFont typeface="Arial"/>
              <a:buChar char="•"/>
            </a:pPr>
            <a:r>
              <a:rPr b="1" i="0" lang="en-US" sz="1800" u="none" strike="noStrike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rPr>
              <a:t>R2 SCORE: 0.719288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b="0" lang="en-U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b="0" i="0" lang="en-US" sz="1600" u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Random Forest Regressor</a:t>
            </a:r>
            <a:endParaRPr b="0"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3" name="Google Shape;253;p35"/>
          <p:cNvSpPr txBox="1"/>
          <p:nvPr/>
        </p:nvSpPr>
        <p:spPr>
          <a:xfrm>
            <a:off x="4189872" y="1048256"/>
            <a:ext cx="4572000" cy="30469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br>
              <a:rPr b="0" lang="en-U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b="0" i="0" lang="en-US" sz="3200" u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02</a:t>
            </a:r>
            <a:endParaRPr b="0"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11430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br>
              <a:rPr b="0" lang="en-U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b="1" i="0" lang="en-US" sz="1800" u="none" strike="noStrike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rPr>
              <a:t>TRAINING RMSE:   1083.4</a:t>
            </a:r>
            <a:endParaRPr/>
          </a:p>
          <a:p>
            <a:pPr indent="-114300" lvl="0" marL="0" marR="0" rtl="0" algn="l">
              <a:spcBef>
                <a:spcPts val="0"/>
              </a:spcBef>
              <a:spcAft>
                <a:spcPts val="0"/>
              </a:spcAft>
              <a:buClr>
                <a:srgbClr val="A72A1E"/>
              </a:buClr>
              <a:buSzPts val="1800"/>
              <a:buFont typeface="Arial"/>
              <a:buChar char="•"/>
            </a:pPr>
            <a:r>
              <a:rPr b="1" i="0" lang="en-US" sz="1800" u="none" strike="noStrike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rPr>
              <a:t>TESTING: RMSE: 2937.68</a:t>
            </a:r>
            <a:endParaRPr/>
          </a:p>
          <a:p>
            <a:pPr indent="-114300" lvl="0" marL="0" marR="0" rtl="0" algn="l">
              <a:spcBef>
                <a:spcPts val="0"/>
              </a:spcBef>
              <a:spcAft>
                <a:spcPts val="0"/>
              </a:spcAft>
              <a:buClr>
                <a:srgbClr val="A72A1E"/>
              </a:buClr>
              <a:buSzPts val="1800"/>
              <a:buFont typeface="Arial"/>
              <a:buChar char="•"/>
            </a:pPr>
            <a:r>
              <a:rPr b="1" i="0" lang="en-US" sz="1800" u="none" strike="noStrike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rPr>
              <a:t>R2 SCORE: 0.690789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b="0" lang="en-U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b="0" i="0" lang="en-US" sz="1600" u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Xgboost Regressor</a:t>
            </a:r>
            <a:endParaRPr b="0"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6"/>
          <p:cNvSpPr txBox="1"/>
          <p:nvPr>
            <p:ph type="title"/>
          </p:nvPr>
        </p:nvSpPr>
        <p:spPr>
          <a:xfrm>
            <a:off x="856060" y="457200"/>
            <a:ext cx="7429499" cy="14287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entury Gothic"/>
              <a:buNone/>
            </a:pPr>
            <a:r>
              <a:rPr lang="en-US"/>
              <a:t>3.5 MODEL DEPLOYMENT </a:t>
            </a:r>
            <a:endParaRPr/>
          </a:p>
        </p:txBody>
      </p:sp>
      <p:sp>
        <p:nvSpPr>
          <p:cNvPr id="259" name="Google Shape;259;p36"/>
          <p:cNvSpPr txBox="1"/>
          <p:nvPr>
            <p:ph idx="1" type="body"/>
          </p:nvPr>
        </p:nvSpPr>
        <p:spPr>
          <a:xfrm>
            <a:off x="856060" y="2113635"/>
            <a:ext cx="3257825" cy="18324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lnSpcReduction="20000"/>
          </a:bodyPr>
          <a:lstStyle/>
          <a:p>
            <a:pPr indent="-214313" lvl="0" marL="214313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/>
              <a:t>API </a:t>
            </a:r>
            <a:endParaRPr/>
          </a:p>
          <a:p>
            <a:pPr indent="-214313" lvl="0" marL="214313" rtl="0" algn="l">
              <a:spcBef>
                <a:spcPts val="750"/>
              </a:spcBef>
              <a:spcAft>
                <a:spcPts val="0"/>
              </a:spcAft>
              <a:buSzPts val="1500"/>
              <a:buChar char="●"/>
            </a:pPr>
            <a:r>
              <a:rPr lang="en-US"/>
              <a:t>Host</a:t>
            </a:r>
            <a:endParaRPr/>
          </a:p>
          <a:p>
            <a:pPr indent="-214313" lvl="0" marL="214313" rtl="0" algn="l">
              <a:spcBef>
                <a:spcPts val="750"/>
              </a:spcBef>
              <a:spcAft>
                <a:spcPts val="0"/>
              </a:spcAft>
              <a:buSzPts val="1500"/>
              <a:buChar char="●"/>
            </a:pPr>
            <a:r>
              <a:rPr lang="en-US"/>
              <a:t>client</a:t>
            </a:r>
            <a:endParaRPr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SzPts val="1500"/>
              <a:buNone/>
            </a:pPr>
            <a:r>
              <a:t/>
            </a:r>
            <a:endParaRPr/>
          </a:p>
          <a:p>
            <a:pPr indent="-119063" lvl="0" marL="214313" rtl="0" algn="l">
              <a:spcBef>
                <a:spcPts val="750"/>
              </a:spcBef>
              <a:spcAft>
                <a:spcPts val="0"/>
              </a:spcAft>
              <a:buSzPts val="1500"/>
              <a:buNone/>
            </a:pPr>
            <a:r>
              <a:t/>
            </a:r>
            <a:endParaRPr/>
          </a:p>
        </p:txBody>
      </p:sp>
      <p:pic>
        <p:nvPicPr>
          <p:cNvPr id="260" name="Google Shape;260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39540" y="1642001"/>
            <a:ext cx="5946344" cy="18594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7"/>
          <p:cNvSpPr txBox="1"/>
          <p:nvPr>
            <p:ph type="title"/>
          </p:nvPr>
        </p:nvSpPr>
        <p:spPr>
          <a:xfrm>
            <a:off x="856060" y="457200"/>
            <a:ext cx="7429499" cy="14287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entury Gothic"/>
              <a:buNone/>
            </a:pPr>
            <a:r>
              <a:rPr lang="en-US"/>
              <a:t>4. CONCLUSION </a:t>
            </a:r>
            <a:endParaRPr/>
          </a:p>
        </p:txBody>
      </p:sp>
      <p:sp>
        <p:nvSpPr>
          <p:cNvPr id="266" name="Google Shape;266;p37"/>
          <p:cNvSpPr txBox="1"/>
          <p:nvPr>
            <p:ph idx="1" type="body"/>
          </p:nvPr>
        </p:nvSpPr>
        <p:spPr>
          <a:xfrm>
            <a:off x="856060" y="2000250"/>
            <a:ext cx="7429499" cy="23431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lnSpcReduction="20000"/>
          </a:bodyPr>
          <a:lstStyle/>
          <a:p>
            <a:pPr indent="-214313" lvl="0" marL="214313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/>
              <a:t>The complexity of the model does not mean better performance</a:t>
            </a:r>
            <a:endParaRPr/>
          </a:p>
          <a:p>
            <a:pPr indent="-214313" lvl="0" marL="214313" rtl="0" algn="l">
              <a:spcBef>
                <a:spcPts val="750"/>
              </a:spcBef>
              <a:spcAft>
                <a:spcPts val="0"/>
              </a:spcAft>
              <a:buSzPts val="1500"/>
              <a:buChar char="●"/>
            </a:pPr>
            <a:r>
              <a:rPr lang="en-US"/>
              <a:t>The temperature level seems to be the best predictor of load</a:t>
            </a:r>
            <a:endParaRPr/>
          </a:p>
          <a:p>
            <a:pPr indent="-214313" lvl="0" marL="214313" rtl="0" algn="l">
              <a:spcBef>
                <a:spcPts val="750"/>
              </a:spcBef>
              <a:spcAft>
                <a:spcPts val="0"/>
              </a:spcAft>
              <a:buSzPts val="1500"/>
              <a:buChar char="●"/>
            </a:pPr>
            <a:r>
              <a:rPr lang="en-US"/>
              <a:t>Time plays a huge role in predicting the load</a:t>
            </a:r>
            <a:endParaRPr/>
          </a:p>
          <a:p>
            <a:pPr indent="-119063" lvl="0" marL="214313" rtl="0" algn="l">
              <a:spcBef>
                <a:spcPts val="750"/>
              </a:spcBef>
              <a:spcAft>
                <a:spcPts val="0"/>
              </a:spcAft>
              <a:buSzPts val="1500"/>
              <a:buNone/>
            </a:pPr>
            <a:r>
              <a:t/>
            </a:r>
            <a:endParaRPr/>
          </a:p>
          <a:p>
            <a:pPr indent="-119063" lvl="0" marL="214313" rtl="0" algn="l">
              <a:spcBef>
                <a:spcPts val="750"/>
              </a:spcBef>
              <a:spcAft>
                <a:spcPts val="0"/>
              </a:spcAft>
              <a:buSzPts val="15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 txBox="1"/>
          <p:nvPr>
            <p:ph type="title"/>
          </p:nvPr>
        </p:nvSpPr>
        <p:spPr>
          <a:xfrm>
            <a:off x="6" y="0"/>
            <a:ext cx="2952900" cy="74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entury Gothic"/>
              <a:buNone/>
            </a:pPr>
            <a:r>
              <a:rPr lang="en-US"/>
              <a:t>1. INTRODUCTION</a:t>
            </a:r>
            <a:endParaRPr/>
          </a:p>
        </p:txBody>
      </p:sp>
      <p:sp>
        <p:nvSpPr>
          <p:cNvPr id="98" name="Google Shape;98;p18"/>
          <p:cNvSpPr txBox="1"/>
          <p:nvPr>
            <p:ph idx="1" type="body"/>
          </p:nvPr>
        </p:nvSpPr>
        <p:spPr>
          <a:xfrm>
            <a:off x="0" y="1084025"/>
            <a:ext cx="3833100" cy="2628600"/>
          </a:xfrm>
          <a:prstGeom prst="rect">
            <a:avLst/>
          </a:prstGeom>
          <a:noFill/>
          <a:ln>
            <a:noFill/>
          </a:ln>
          <a:effectLst>
            <a:reflection blurRad="0" dir="5400000" dist="609600" endA="0" fadeDir="5400012" kx="0" rotWithShape="0" algn="bl" stA="11000" stPos="0" sy="-100000" ky="0"/>
          </a:effectLst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en-US"/>
              <a:t>CARBON FOOTPRINTS</a:t>
            </a:r>
            <a:endParaRPr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en-US"/>
              <a:t>every service uses dumping</a:t>
            </a:r>
            <a:endParaRPr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en-US"/>
              <a:t>1. Air Pollution</a:t>
            </a:r>
            <a:endParaRPr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en-US"/>
              <a:t>2. Land Pollution</a:t>
            </a:r>
            <a:endParaRPr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en-US"/>
              <a:t>3. Water Pollution</a:t>
            </a:r>
            <a:endParaRPr/>
          </a:p>
        </p:txBody>
      </p:sp>
      <p:pic>
        <p:nvPicPr>
          <p:cNvPr id="99" name="Google Shape;9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3100" y="783750"/>
            <a:ext cx="5006100" cy="2969401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8"/>
          <p:cNvSpPr/>
          <p:nvPr/>
        </p:nvSpPr>
        <p:spPr>
          <a:xfrm>
            <a:off x="2401375" y="2130575"/>
            <a:ext cx="1233300" cy="5355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18"/>
          <p:cNvSpPr txBox="1"/>
          <p:nvPr>
            <p:ph type="title"/>
          </p:nvPr>
        </p:nvSpPr>
        <p:spPr>
          <a:xfrm>
            <a:off x="0" y="4056550"/>
            <a:ext cx="8609400" cy="9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57142"/>
              <a:buFont typeface="Century Gothic"/>
              <a:buNone/>
            </a:pPr>
            <a:r>
              <a:rPr lang="en-US"/>
              <a:t>The production Industries are one of the major contributors to the carbon footprint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"/>
          <p:cNvSpPr txBox="1"/>
          <p:nvPr>
            <p:ph type="title"/>
          </p:nvPr>
        </p:nvSpPr>
        <p:spPr>
          <a:xfrm>
            <a:off x="53250" y="4105075"/>
            <a:ext cx="9037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entury Gothic"/>
              <a:buNone/>
            </a:pPr>
            <a:r>
              <a:rPr lang="en-US"/>
              <a:t>9% recycled, 12% burnt and 79% landfills, if not home</a:t>
            </a:r>
            <a:endParaRPr/>
          </a:p>
        </p:txBody>
      </p:sp>
      <p:sp>
        <p:nvSpPr>
          <p:cNvPr id="107" name="Google Shape;107;p19"/>
          <p:cNvSpPr txBox="1"/>
          <p:nvPr>
            <p:ph idx="1" type="body"/>
          </p:nvPr>
        </p:nvSpPr>
        <p:spPr>
          <a:xfrm>
            <a:off x="-64925" y="660300"/>
            <a:ext cx="3833100" cy="2807100"/>
          </a:xfrm>
          <a:prstGeom prst="rect">
            <a:avLst/>
          </a:prstGeom>
          <a:noFill/>
          <a:ln>
            <a:noFill/>
          </a:ln>
          <a:effectLst>
            <a:reflection blurRad="0" dir="5400000" dist="609600" endA="0" fadeDir="5400012" kx="0" rotWithShape="0" algn="bl" stA="11000" stPos="0" sy="-100000" ky="0"/>
          </a:effectLst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en-US"/>
              <a:t>CARBON FOOTPRINTS</a:t>
            </a:r>
            <a:endParaRPr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en-US"/>
              <a:t>1. Air Pollution</a:t>
            </a:r>
            <a:endParaRPr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en-US"/>
              <a:t>2. Land Pollution</a:t>
            </a:r>
            <a:endParaRPr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en-US"/>
              <a:t>3. Water Pollution</a:t>
            </a:r>
            <a:endParaRPr/>
          </a:p>
        </p:txBody>
      </p:sp>
      <p:sp>
        <p:nvSpPr>
          <p:cNvPr id="108" name="Google Shape;108;p19"/>
          <p:cNvSpPr/>
          <p:nvPr/>
        </p:nvSpPr>
        <p:spPr>
          <a:xfrm>
            <a:off x="2599800" y="2036250"/>
            <a:ext cx="1233300" cy="5355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9" name="Google Shape;10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16700" y="363365"/>
            <a:ext cx="5127300" cy="3400974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9"/>
          <p:cNvSpPr txBox="1"/>
          <p:nvPr/>
        </p:nvSpPr>
        <p:spPr>
          <a:xfrm>
            <a:off x="0" y="0"/>
            <a:ext cx="3000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rPr>
              <a:t>1. INTRODUCTION</a:t>
            </a:r>
            <a:endParaRPr b="1" sz="4200">
              <a:solidFill>
                <a:schemeClr val="accent1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0"/>
          <p:cNvSpPr txBox="1"/>
          <p:nvPr>
            <p:ph type="title"/>
          </p:nvPr>
        </p:nvSpPr>
        <p:spPr>
          <a:xfrm>
            <a:off x="6" y="0"/>
            <a:ext cx="2952900" cy="74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entury Gothic"/>
              <a:buNone/>
            </a:pPr>
            <a:r>
              <a:rPr lang="en-US"/>
              <a:t>1. INTRODUCTION</a:t>
            </a:r>
            <a:endParaRPr/>
          </a:p>
        </p:txBody>
      </p:sp>
      <p:sp>
        <p:nvSpPr>
          <p:cNvPr id="116" name="Google Shape;116;p20"/>
          <p:cNvSpPr txBox="1"/>
          <p:nvPr>
            <p:ph idx="1" type="body"/>
          </p:nvPr>
        </p:nvSpPr>
        <p:spPr>
          <a:xfrm>
            <a:off x="0" y="924825"/>
            <a:ext cx="3833100" cy="2969400"/>
          </a:xfrm>
          <a:prstGeom prst="rect">
            <a:avLst/>
          </a:prstGeom>
          <a:noFill/>
          <a:ln>
            <a:noFill/>
          </a:ln>
          <a:effectLst>
            <a:reflection blurRad="0" dir="5400000" dist="609600" endA="0" fadeDir="5400012" kx="0" rotWithShape="0" algn="bl" stA="11000" stPos="0" sy="-100000" ky="0"/>
          </a:effectLst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en-US"/>
              <a:t>CARBON FOOTPRINTS</a:t>
            </a:r>
            <a:endParaRPr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en-US"/>
              <a:t>1. Air Pollution</a:t>
            </a:r>
            <a:endParaRPr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en-US"/>
              <a:t>2. Land Pollution</a:t>
            </a:r>
            <a:endParaRPr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en-US"/>
              <a:t>3. Water Pollution</a:t>
            </a:r>
            <a:endParaRPr/>
          </a:p>
        </p:txBody>
      </p:sp>
      <p:sp>
        <p:nvSpPr>
          <p:cNvPr id="117" name="Google Shape;117;p20"/>
          <p:cNvSpPr/>
          <p:nvPr/>
        </p:nvSpPr>
        <p:spPr>
          <a:xfrm>
            <a:off x="2680950" y="2790800"/>
            <a:ext cx="1233300" cy="5355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8" name="Google Shape;11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50425" y="233025"/>
            <a:ext cx="4924951" cy="332035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0"/>
          <p:cNvSpPr txBox="1"/>
          <p:nvPr/>
        </p:nvSpPr>
        <p:spPr>
          <a:xfrm>
            <a:off x="421875" y="3796775"/>
            <a:ext cx="73338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rPr>
              <a:t>The sea is has become the most dangerous of places even for the marine life, because of acid</a:t>
            </a:r>
            <a:endParaRPr b="1" sz="4200">
              <a:solidFill>
                <a:schemeClr val="accent1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1"/>
          <p:cNvSpPr txBox="1"/>
          <p:nvPr>
            <p:ph type="title"/>
          </p:nvPr>
        </p:nvSpPr>
        <p:spPr>
          <a:xfrm>
            <a:off x="0" y="0"/>
            <a:ext cx="7429500" cy="10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entury Gothic"/>
              <a:buNone/>
            </a:pPr>
            <a:r>
              <a:rPr lang="en-US"/>
              <a:t>2. PROBLEM OVERVIEW</a:t>
            </a:r>
            <a:endParaRPr/>
          </a:p>
        </p:txBody>
      </p:sp>
      <p:sp>
        <p:nvSpPr>
          <p:cNvPr id="125" name="Google Shape;125;p21"/>
          <p:cNvSpPr txBox="1"/>
          <p:nvPr/>
        </p:nvSpPr>
        <p:spPr>
          <a:xfrm>
            <a:off x="0" y="1296388"/>
            <a:ext cx="4047900" cy="24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lang="en-US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CARBON FOOTPRINTS Impacts</a:t>
            </a:r>
            <a:endParaRPr sz="18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1. Rising temperatures</a:t>
            </a:r>
            <a:endParaRPr sz="18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2. Soil Pollution</a:t>
            </a:r>
            <a:endParaRPr sz="18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3. Aquatic life extinction</a:t>
            </a:r>
            <a:endParaRPr sz="18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4. Health</a:t>
            </a:r>
            <a:endParaRPr sz="18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5. Eco Friendly Product</a:t>
            </a:r>
            <a:endParaRPr sz="18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marR="0" rtl="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 hospitals </a:t>
            </a:r>
            <a:r>
              <a:rPr lang="en-US" sz="16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if in </a:t>
            </a:r>
            <a:r>
              <a:rPr b="0" i="0" lang="en-US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intensive care</a:t>
            </a:r>
            <a:endParaRPr b="0" i="0" sz="1600" u="none" cap="none" strike="noStrike">
              <a:solidFill>
                <a:srgbClr val="0020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26" name="Google Shape;12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4475" y="1103825"/>
            <a:ext cx="4554601" cy="2935851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1"/>
          <p:cNvSpPr/>
          <p:nvPr/>
        </p:nvSpPr>
        <p:spPr>
          <a:xfrm>
            <a:off x="3456025" y="1655000"/>
            <a:ext cx="892500" cy="3732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21"/>
          <p:cNvSpPr txBox="1"/>
          <p:nvPr/>
        </p:nvSpPr>
        <p:spPr>
          <a:xfrm>
            <a:off x="187025" y="4039675"/>
            <a:ext cx="8862000" cy="11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rPr>
              <a:t>The graph shows an increase in the </a:t>
            </a:r>
            <a:r>
              <a:rPr b="1" lang="en-US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rPr>
              <a:t>temperature</a:t>
            </a:r>
            <a:r>
              <a:rPr b="1" lang="en-US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rPr>
              <a:t> from 1880 to the year 2016, which is by far the hottest may, from the graph</a:t>
            </a:r>
            <a:endParaRPr b="1" sz="4200">
              <a:solidFill>
                <a:schemeClr val="accent1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2"/>
          <p:cNvSpPr txBox="1"/>
          <p:nvPr>
            <p:ph type="title"/>
          </p:nvPr>
        </p:nvSpPr>
        <p:spPr>
          <a:xfrm>
            <a:off x="0" y="0"/>
            <a:ext cx="7429500" cy="10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entury Gothic"/>
              <a:buNone/>
            </a:pPr>
            <a:r>
              <a:rPr lang="en-US"/>
              <a:t>2. PROBLEM OVERVIEW</a:t>
            </a:r>
            <a:endParaRPr/>
          </a:p>
        </p:txBody>
      </p:sp>
      <p:sp>
        <p:nvSpPr>
          <p:cNvPr id="134" name="Google Shape;134;p22"/>
          <p:cNvSpPr txBox="1"/>
          <p:nvPr/>
        </p:nvSpPr>
        <p:spPr>
          <a:xfrm>
            <a:off x="0" y="1296400"/>
            <a:ext cx="3894000" cy="24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lang="en-US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CARBON FOOTPRINTS Impacts</a:t>
            </a:r>
            <a:endParaRPr sz="18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1. Rising temperatures</a:t>
            </a:r>
            <a:endParaRPr sz="18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2. Drought</a:t>
            </a:r>
            <a:endParaRPr sz="18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3. Aquatic life extinction</a:t>
            </a:r>
            <a:endParaRPr sz="18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4. Health</a:t>
            </a:r>
            <a:endParaRPr sz="18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5. Eco Friendly Product</a:t>
            </a:r>
            <a:endParaRPr sz="18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marR="0" rtl="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 hospitals </a:t>
            </a:r>
            <a:r>
              <a:rPr lang="en-US" sz="16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if in </a:t>
            </a:r>
            <a:r>
              <a:rPr b="0" i="0" lang="en-US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intensive care</a:t>
            </a:r>
            <a:endParaRPr b="0" i="0" sz="1600" u="none" cap="none" strike="noStrike">
              <a:solidFill>
                <a:srgbClr val="0020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35" name="Google Shape;135;p22"/>
          <p:cNvSpPr/>
          <p:nvPr/>
        </p:nvSpPr>
        <p:spPr>
          <a:xfrm>
            <a:off x="2618500" y="1947050"/>
            <a:ext cx="805200" cy="3894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22"/>
          <p:cNvSpPr txBox="1"/>
          <p:nvPr/>
        </p:nvSpPr>
        <p:spPr>
          <a:xfrm>
            <a:off x="187025" y="4039675"/>
            <a:ext cx="8862000" cy="11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rPr>
              <a:t>Since the climate is changing this means there will be rains that will not be coming at their regular seasons</a:t>
            </a:r>
            <a:endParaRPr b="1" sz="4200">
              <a:solidFill>
                <a:schemeClr val="accent1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pic>
        <p:nvPicPr>
          <p:cNvPr id="137" name="Google Shape;13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503000"/>
            <a:ext cx="4330175" cy="2936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3"/>
          <p:cNvSpPr txBox="1"/>
          <p:nvPr>
            <p:ph type="title"/>
          </p:nvPr>
        </p:nvSpPr>
        <p:spPr>
          <a:xfrm>
            <a:off x="0" y="0"/>
            <a:ext cx="4818900" cy="10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entury Gothic"/>
              <a:buNone/>
            </a:pPr>
            <a:r>
              <a:rPr lang="en-US"/>
              <a:t>2. PROBLEM OVERVIEW</a:t>
            </a:r>
            <a:endParaRPr/>
          </a:p>
        </p:txBody>
      </p:sp>
      <p:sp>
        <p:nvSpPr>
          <p:cNvPr id="143" name="Google Shape;143;p23"/>
          <p:cNvSpPr txBox="1"/>
          <p:nvPr/>
        </p:nvSpPr>
        <p:spPr>
          <a:xfrm>
            <a:off x="97350" y="1189400"/>
            <a:ext cx="4047900" cy="24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lang="en-US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CARBON FOOTPRINTS Impacts</a:t>
            </a:r>
            <a:endParaRPr sz="18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1. Rising temperatures</a:t>
            </a:r>
            <a:endParaRPr sz="18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2. Soil Pollution</a:t>
            </a:r>
            <a:endParaRPr sz="18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3. Aquatic life extinction</a:t>
            </a:r>
            <a:endParaRPr sz="18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4. Health</a:t>
            </a:r>
            <a:endParaRPr sz="18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5. Eco Friendly Product</a:t>
            </a:r>
            <a:endParaRPr sz="18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marR="0" rtl="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 hospitals </a:t>
            </a:r>
            <a:r>
              <a:rPr lang="en-US" sz="16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if in </a:t>
            </a:r>
            <a:r>
              <a:rPr b="0" i="0" lang="en-US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intensive care</a:t>
            </a:r>
            <a:endParaRPr b="0" i="0" sz="1600" u="none" cap="none" strike="noStrike">
              <a:solidFill>
                <a:srgbClr val="0020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4" name="Google Shape;144;p23"/>
          <p:cNvSpPr/>
          <p:nvPr/>
        </p:nvSpPr>
        <p:spPr>
          <a:xfrm>
            <a:off x="3975200" y="2244050"/>
            <a:ext cx="730200" cy="3732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23"/>
          <p:cNvSpPr txBox="1"/>
          <p:nvPr/>
        </p:nvSpPr>
        <p:spPr>
          <a:xfrm>
            <a:off x="187025" y="4039675"/>
            <a:ext cx="8862000" cy="11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rPr>
              <a:t>80% of marine pollution originates on land, from human activities</a:t>
            </a:r>
            <a:endParaRPr b="1" sz="4200">
              <a:solidFill>
                <a:schemeClr val="accent1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pic>
        <p:nvPicPr>
          <p:cNvPr id="146" name="Google Shape;14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81250" y="746375"/>
            <a:ext cx="4047900" cy="2823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4"/>
          <p:cNvSpPr txBox="1"/>
          <p:nvPr>
            <p:ph type="title"/>
          </p:nvPr>
        </p:nvSpPr>
        <p:spPr>
          <a:xfrm>
            <a:off x="0" y="0"/>
            <a:ext cx="7429500" cy="10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entury Gothic"/>
              <a:buNone/>
            </a:pPr>
            <a:r>
              <a:rPr lang="en-US"/>
              <a:t>2. PROBLEM OVERVIEW</a:t>
            </a:r>
            <a:endParaRPr/>
          </a:p>
        </p:txBody>
      </p:sp>
      <p:sp>
        <p:nvSpPr>
          <p:cNvPr id="152" name="Google Shape;152;p24"/>
          <p:cNvSpPr txBox="1"/>
          <p:nvPr/>
        </p:nvSpPr>
        <p:spPr>
          <a:xfrm>
            <a:off x="187025" y="1265600"/>
            <a:ext cx="4047900" cy="24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lang="en-US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CARBON FOOTPRINTS Impacts</a:t>
            </a:r>
            <a:endParaRPr sz="18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1. Rising temperatures</a:t>
            </a:r>
            <a:endParaRPr sz="18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2. Soil Pollution</a:t>
            </a:r>
            <a:endParaRPr sz="18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3. Aquatic life extinction</a:t>
            </a:r>
            <a:endParaRPr sz="18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4. Health</a:t>
            </a:r>
            <a:endParaRPr sz="18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5. Eco Friendly Product</a:t>
            </a:r>
            <a:endParaRPr sz="18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marR="0" rtl="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 hospitals </a:t>
            </a:r>
            <a:r>
              <a:rPr lang="en-US" sz="16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if in </a:t>
            </a:r>
            <a:r>
              <a:rPr b="0" i="0" lang="en-US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intensive care</a:t>
            </a:r>
            <a:endParaRPr b="0" i="0" sz="1600" u="none" cap="none" strike="noStrike">
              <a:solidFill>
                <a:srgbClr val="0020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1764725" y="2677200"/>
            <a:ext cx="892500" cy="3732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24"/>
          <p:cNvSpPr txBox="1"/>
          <p:nvPr/>
        </p:nvSpPr>
        <p:spPr>
          <a:xfrm>
            <a:off x="187025" y="4039675"/>
            <a:ext cx="8862000" cy="11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75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rPr>
              <a:t>Each and every type of pollution there is also contributes to the illness in it’s own way, from food, water and Air, this is a major problem</a:t>
            </a:r>
            <a:endParaRPr b="1" sz="4200">
              <a:solidFill>
                <a:schemeClr val="accent1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pic>
        <p:nvPicPr>
          <p:cNvPr id="155" name="Google Shape;15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00925" y="811275"/>
            <a:ext cx="4147300" cy="307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